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38"/>
  </p:notesMasterIdLst>
  <p:handoutMasterIdLst>
    <p:handoutMasterId r:id="rId39"/>
  </p:handoutMasterIdLst>
  <p:sldIdLst>
    <p:sldId id="256" r:id="rId2"/>
    <p:sldId id="279" r:id="rId3"/>
    <p:sldId id="298" r:id="rId4"/>
    <p:sldId id="257" r:id="rId5"/>
    <p:sldId id="282" r:id="rId6"/>
    <p:sldId id="274" r:id="rId7"/>
    <p:sldId id="276" r:id="rId8"/>
    <p:sldId id="275" r:id="rId9"/>
    <p:sldId id="258" r:id="rId10"/>
    <p:sldId id="272" r:id="rId11"/>
    <p:sldId id="300" r:id="rId12"/>
    <p:sldId id="273" r:id="rId13"/>
    <p:sldId id="259" r:id="rId14"/>
    <p:sldId id="260" r:id="rId15"/>
    <p:sldId id="262" r:id="rId16"/>
    <p:sldId id="290" r:id="rId17"/>
    <p:sldId id="285" r:id="rId18"/>
    <p:sldId id="263" r:id="rId19"/>
    <p:sldId id="287" r:id="rId20"/>
    <p:sldId id="278" r:id="rId21"/>
    <p:sldId id="264" r:id="rId22"/>
    <p:sldId id="286" r:id="rId23"/>
    <p:sldId id="291" r:id="rId24"/>
    <p:sldId id="288" r:id="rId25"/>
    <p:sldId id="277" r:id="rId26"/>
    <p:sldId id="292" r:id="rId27"/>
    <p:sldId id="284" r:id="rId28"/>
    <p:sldId id="293" r:id="rId29"/>
    <p:sldId id="289" r:id="rId30"/>
    <p:sldId id="281" r:id="rId31"/>
    <p:sldId id="265" r:id="rId32"/>
    <p:sldId id="283" r:id="rId33"/>
    <p:sldId id="266" r:id="rId34"/>
    <p:sldId id="267" r:id="rId35"/>
    <p:sldId id="268" r:id="rId36"/>
    <p:sldId id="297" r:id="rId3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>
        <p:scale>
          <a:sx n="107" d="100"/>
          <a:sy n="107" d="100"/>
        </p:scale>
        <p:origin x="-102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AC5D9-E4E1-4EF0-981A-8A62D10B9EA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339FB15-0AEB-458A-993C-938E6E42C66E}">
      <dgm:prSet phldrT="[Teksti]"/>
      <dgm:spPr/>
      <dgm:t>
        <a:bodyPr/>
        <a:lstStyle/>
        <a:p>
          <a:r>
            <a:rPr lang="fi-FI" dirty="0" smtClean="0"/>
            <a:t>13.10.2018 </a:t>
          </a:r>
        </a:p>
        <a:p>
          <a:r>
            <a:rPr lang="fi-FI" dirty="0" smtClean="0"/>
            <a:t>VAPAAEHTOISTOIMINNAN </a:t>
          </a:r>
        </a:p>
        <a:p>
          <a:r>
            <a:rPr lang="fi-FI" dirty="0" smtClean="0"/>
            <a:t>JÄRJESTÄJÄN VELVOLLISUUDET </a:t>
          </a:r>
        </a:p>
        <a:p>
          <a:r>
            <a:rPr lang="fi-FI" dirty="0" smtClean="0"/>
            <a:t>Helinä Hätönen</a:t>
          </a:r>
          <a:endParaRPr lang="fi-FI" dirty="0"/>
        </a:p>
      </dgm:t>
    </dgm:pt>
    <dgm:pt modelId="{AA946763-35CF-4462-B93C-501C933943EE}" type="parTrans" cxnId="{244A7BEC-5435-4CC7-A186-B1EB060D1792}">
      <dgm:prSet/>
      <dgm:spPr/>
      <dgm:t>
        <a:bodyPr/>
        <a:lstStyle/>
        <a:p>
          <a:endParaRPr lang="fi-FI"/>
        </a:p>
      </dgm:t>
    </dgm:pt>
    <dgm:pt modelId="{DA60E90B-E12E-4AB3-A1E3-2EFAE353B8BF}" type="sibTrans" cxnId="{244A7BEC-5435-4CC7-A186-B1EB060D1792}">
      <dgm:prSet/>
      <dgm:spPr/>
      <dgm:t>
        <a:bodyPr/>
        <a:lstStyle/>
        <a:p>
          <a:endParaRPr lang="fi-FI"/>
        </a:p>
      </dgm:t>
    </dgm:pt>
    <dgm:pt modelId="{2D62A71D-B1D0-41C7-851F-CFDC7E42FDD7}">
      <dgm:prSet phldrT="[Teksti]"/>
      <dgm:spPr/>
      <dgm:t>
        <a:bodyPr/>
        <a:lstStyle/>
        <a:p>
          <a:r>
            <a:rPr lang="fi-FI" dirty="0" smtClean="0"/>
            <a:t>20.10.2018 </a:t>
          </a:r>
        </a:p>
        <a:p>
          <a:r>
            <a:rPr lang="fi-FI" dirty="0" smtClean="0"/>
            <a:t>ARKI VAPAAEHTOISEN KANSSA  </a:t>
          </a:r>
        </a:p>
        <a:p>
          <a:r>
            <a:rPr lang="fi-FI" dirty="0" smtClean="0"/>
            <a:t>Annukka Helander</a:t>
          </a:r>
          <a:endParaRPr lang="fi-FI" dirty="0"/>
        </a:p>
      </dgm:t>
    </dgm:pt>
    <dgm:pt modelId="{34129603-2EAA-4759-A306-81E8FDDB4206}" type="parTrans" cxnId="{EE00557A-8BD2-425D-AE43-60CF1DE18520}">
      <dgm:prSet/>
      <dgm:spPr/>
      <dgm:t>
        <a:bodyPr/>
        <a:lstStyle/>
        <a:p>
          <a:endParaRPr lang="fi-FI"/>
        </a:p>
      </dgm:t>
    </dgm:pt>
    <dgm:pt modelId="{48680ADC-1615-43B8-B1D6-079B0D3C8D7B}" type="sibTrans" cxnId="{EE00557A-8BD2-425D-AE43-60CF1DE18520}">
      <dgm:prSet/>
      <dgm:spPr/>
      <dgm:t>
        <a:bodyPr/>
        <a:lstStyle/>
        <a:p>
          <a:endParaRPr lang="fi-FI"/>
        </a:p>
      </dgm:t>
    </dgm:pt>
    <dgm:pt modelId="{8F3DFB93-CC9E-4697-B0A5-6B54B2647FC6}">
      <dgm:prSet phldrT="[Teksti]"/>
      <dgm:spPr/>
      <dgm:t>
        <a:bodyPr/>
        <a:lstStyle/>
        <a:p>
          <a:r>
            <a:rPr lang="fi-FI" dirty="0" smtClean="0"/>
            <a:t>27.10.2018 </a:t>
          </a:r>
        </a:p>
        <a:p>
          <a:r>
            <a:rPr lang="fi-FI" dirty="0" smtClean="0"/>
            <a:t>VAPAAEHTOISTOIMINNAN KÄYNNISTÄMINEN</a:t>
          </a:r>
        </a:p>
        <a:p>
          <a:r>
            <a:rPr lang="fi-FI" dirty="0" smtClean="0"/>
            <a:t>Tiina Valtanen</a:t>
          </a:r>
          <a:endParaRPr lang="fi-FI" dirty="0"/>
        </a:p>
      </dgm:t>
    </dgm:pt>
    <dgm:pt modelId="{54AC9066-BBFD-43B0-8C70-3D16D3CFA3F6}" type="parTrans" cxnId="{6F381E31-C43C-4F27-BC9D-9A753D60F481}">
      <dgm:prSet/>
      <dgm:spPr/>
      <dgm:t>
        <a:bodyPr/>
        <a:lstStyle/>
        <a:p>
          <a:endParaRPr lang="fi-FI"/>
        </a:p>
      </dgm:t>
    </dgm:pt>
    <dgm:pt modelId="{0BDF8385-DFD1-4652-A428-7A358A79E83A}" type="sibTrans" cxnId="{6F381E31-C43C-4F27-BC9D-9A753D60F481}">
      <dgm:prSet/>
      <dgm:spPr/>
      <dgm:t>
        <a:bodyPr/>
        <a:lstStyle/>
        <a:p>
          <a:endParaRPr lang="fi-FI"/>
        </a:p>
      </dgm:t>
    </dgm:pt>
    <dgm:pt modelId="{3F360419-915B-4909-8734-D6D38C3CF86C}" type="pres">
      <dgm:prSet presAssocID="{3AEAC5D9-E4E1-4EF0-981A-8A62D10B9EAD}" presName="linearFlow" presStyleCnt="0">
        <dgm:presLayoutVars>
          <dgm:dir/>
          <dgm:resizeHandles val="exact"/>
        </dgm:presLayoutVars>
      </dgm:prSet>
      <dgm:spPr/>
    </dgm:pt>
    <dgm:pt modelId="{8F1E996C-FD0D-417E-BC1F-B64232938173}" type="pres">
      <dgm:prSet presAssocID="{6339FB15-0AEB-458A-993C-938E6E42C66E}" presName="composite" presStyleCnt="0"/>
      <dgm:spPr/>
    </dgm:pt>
    <dgm:pt modelId="{0107D09D-1AA5-44FC-80A7-69B778BDCC6F}" type="pres">
      <dgm:prSet presAssocID="{6339FB15-0AEB-458A-993C-938E6E42C66E}" presName="imgShp" presStyleLbl="fgImgPlace1" presStyleIdx="0" presStyleCnt="3" custScaleY="6415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i-FI"/>
        </a:p>
      </dgm:t>
    </dgm:pt>
    <dgm:pt modelId="{CB0FD430-865B-4B01-A241-8A2511E972E7}" type="pres">
      <dgm:prSet presAssocID="{6339FB15-0AEB-458A-993C-938E6E42C66E}" presName="txShp" presStyleLbl="node1" presStyleIdx="0" presStyleCnt="3" custScaleX="1003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5E29090-9D41-421A-994C-E61E9D530380}" type="pres">
      <dgm:prSet presAssocID="{DA60E90B-E12E-4AB3-A1E3-2EFAE353B8BF}" presName="spacing" presStyleCnt="0"/>
      <dgm:spPr/>
    </dgm:pt>
    <dgm:pt modelId="{A2B07B16-BF5F-4687-8868-8BBFB27C7C10}" type="pres">
      <dgm:prSet presAssocID="{2D62A71D-B1D0-41C7-851F-CFDC7E42FDD7}" presName="composite" presStyleCnt="0"/>
      <dgm:spPr/>
    </dgm:pt>
    <dgm:pt modelId="{3AFD64A7-89BD-4DA6-B07E-177917CBE8C0}" type="pres">
      <dgm:prSet presAssocID="{2D62A71D-B1D0-41C7-851F-CFDC7E42FDD7}" presName="imgShp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3701B667-F7B3-46F7-B440-B2A6AE5BAD23}" type="pres">
      <dgm:prSet presAssocID="{2D62A71D-B1D0-41C7-851F-CFDC7E42FDD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B485619-AAB4-4D75-8218-7C69FB577949}" type="pres">
      <dgm:prSet presAssocID="{48680ADC-1615-43B8-B1D6-079B0D3C8D7B}" presName="spacing" presStyleCnt="0"/>
      <dgm:spPr/>
    </dgm:pt>
    <dgm:pt modelId="{2DCB062D-67EA-4E82-8C5B-65EC9731BEF9}" type="pres">
      <dgm:prSet presAssocID="{8F3DFB93-CC9E-4697-B0A5-6B54B2647FC6}" presName="composite" presStyleCnt="0"/>
      <dgm:spPr/>
    </dgm:pt>
    <dgm:pt modelId="{0ED870BF-76FA-4384-AAB5-C713F2614313}" type="pres">
      <dgm:prSet presAssocID="{8F3DFB93-CC9E-4697-B0A5-6B54B2647FC6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B091D755-3E58-4D7A-8A3F-592528896EF6}" type="pres">
      <dgm:prSet presAssocID="{8F3DFB93-CC9E-4697-B0A5-6B54B2647FC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F381E31-C43C-4F27-BC9D-9A753D60F481}" srcId="{3AEAC5D9-E4E1-4EF0-981A-8A62D10B9EAD}" destId="{8F3DFB93-CC9E-4697-B0A5-6B54B2647FC6}" srcOrd="2" destOrd="0" parTransId="{54AC9066-BBFD-43B0-8C70-3D16D3CFA3F6}" sibTransId="{0BDF8385-DFD1-4652-A428-7A358A79E83A}"/>
    <dgm:cxn modelId="{9536B137-73AA-4121-9FD9-CAAF73A2F622}" type="presOf" srcId="{8F3DFB93-CC9E-4697-B0A5-6B54B2647FC6}" destId="{B091D755-3E58-4D7A-8A3F-592528896EF6}" srcOrd="0" destOrd="0" presId="urn:microsoft.com/office/officeart/2005/8/layout/vList3"/>
    <dgm:cxn modelId="{607C004A-53E7-44E7-A5CD-EA6752F24681}" type="presOf" srcId="{3AEAC5D9-E4E1-4EF0-981A-8A62D10B9EAD}" destId="{3F360419-915B-4909-8734-D6D38C3CF86C}" srcOrd="0" destOrd="0" presId="urn:microsoft.com/office/officeart/2005/8/layout/vList3"/>
    <dgm:cxn modelId="{EE00557A-8BD2-425D-AE43-60CF1DE18520}" srcId="{3AEAC5D9-E4E1-4EF0-981A-8A62D10B9EAD}" destId="{2D62A71D-B1D0-41C7-851F-CFDC7E42FDD7}" srcOrd="1" destOrd="0" parTransId="{34129603-2EAA-4759-A306-81E8FDDB4206}" sibTransId="{48680ADC-1615-43B8-B1D6-079B0D3C8D7B}"/>
    <dgm:cxn modelId="{DB6F726C-8723-4D93-91C3-0A5C2B79DC6E}" type="presOf" srcId="{2D62A71D-B1D0-41C7-851F-CFDC7E42FDD7}" destId="{3701B667-F7B3-46F7-B440-B2A6AE5BAD23}" srcOrd="0" destOrd="0" presId="urn:microsoft.com/office/officeart/2005/8/layout/vList3"/>
    <dgm:cxn modelId="{4EF13B49-AF6C-4F3A-8C7B-BD963801EBF6}" type="presOf" srcId="{6339FB15-0AEB-458A-993C-938E6E42C66E}" destId="{CB0FD430-865B-4B01-A241-8A2511E972E7}" srcOrd="0" destOrd="0" presId="urn:microsoft.com/office/officeart/2005/8/layout/vList3"/>
    <dgm:cxn modelId="{244A7BEC-5435-4CC7-A186-B1EB060D1792}" srcId="{3AEAC5D9-E4E1-4EF0-981A-8A62D10B9EAD}" destId="{6339FB15-0AEB-458A-993C-938E6E42C66E}" srcOrd="0" destOrd="0" parTransId="{AA946763-35CF-4462-B93C-501C933943EE}" sibTransId="{DA60E90B-E12E-4AB3-A1E3-2EFAE353B8BF}"/>
    <dgm:cxn modelId="{736EF7ED-C30F-4326-B63A-E537A5406978}" type="presParOf" srcId="{3F360419-915B-4909-8734-D6D38C3CF86C}" destId="{8F1E996C-FD0D-417E-BC1F-B64232938173}" srcOrd="0" destOrd="0" presId="urn:microsoft.com/office/officeart/2005/8/layout/vList3"/>
    <dgm:cxn modelId="{847D1E07-B21B-48D9-B328-382D0904EFDC}" type="presParOf" srcId="{8F1E996C-FD0D-417E-BC1F-B64232938173}" destId="{0107D09D-1AA5-44FC-80A7-69B778BDCC6F}" srcOrd="0" destOrd="0" presId="urn:microsoft.com/office/officeart/2005/8/layout/vList3"/>
    <dgm:cxn modelId="{B49ADD49-3344-495A-B3C2-769056E13D85}" type="presParOf" srcId="{8F1E996C-FD0D-417E-BC1F-B64232938173}" destId="{CB0FD430-865B-4B01-A241-8A2511E972E7}" srcOrd="1" destOrd="0" presId="urn:microsoft.com/office/officeart/2005/8/layout/vList3"/>
    <dgm:cxn modelId="{93EFB20C-9B74-45C9-A4BA-86E7146A8FBD}" type="presParOf" srcId="{3F360419-915B-4909-8734-D6D38C3CF86C}" destId="{85E29090-9D41-421A-994C-E61E9D530380}" srcOrd="1" destOrd="0" presId="urn:microsoft.com/office/officeart/2005/8/layout/vList3"/>
    <dgm:cxn modelId="{79C21410-B3A6-48C1-87C9-763CAA0825E7}" type="presParOf" srcId="{3F360419-915B-4909-8734-D6D38C3CF86C}" destId="{A2B07B16-BF5F-4687-8868-8BBFB27C7C10}" srcOrd="2" destOrd="0" presId="urn:microsoft.com/office/officeart/2005/8/layout/vList3"/>
    <dgm:cxn modelId="{D94158D6-8D7A-4849-99F6-CF6E77F83963}" type="presParOf" srcId="{A2B07B16-BF5F-4687-8868-8BBFB27C7C10}" destId="{3AFD64A7-89BD-4DA6-B07E-177917CBE8C0}" srcOrd="0" destOrd="0" presId="urn:microsoft.com/office/officeart/2005/8/layout/vList3"/>
    <dgm:cxn modelId="{148C9BA7-44E6-422E-A365-319ABABF5E72}" type="presParOf" srcId="{A2B07B16-BF5F-4687-8868-8BBFB27C7C10}" destId="{3701B667-F7B3-46F7-B440-B2A6AE5BAD23}" srcOrd="1" destOrd="0" presId="urn:microsoft.com/office/officeart/2005/8/layout/vList3"/>
    <dgm:cxn modelId="{19E34F62-3CB8-4FB5-B78E-FAE8491EADD0}" type="presParOf" srcId="{3F360419-915B-4909-8734-D6D38C3CF86C}" destId="{6B485619-AAB4-4D75-8218-7C69FB577949}" srcOrd="3" destOrd="0" presId="urn:microsoft.com/office/officeart/2005/8/layout/vList3"/>
    <dgm:cxn modelId="{7891BED9-EB1B-4A62-930A-A467E8EEE198}" type="presParOf" srcId="{3F360419-915B-4909-8734-D6D38C3CF86C}" destId="{2DCB062D-67EA-4E82-8C5B-65EC9731BEF9}" srcOrd="4" destOrd="0" presId="urn:microsoft.com/office/officeart/2005/8/layout/vList3"/>
    <dgm:cxn modelId="{EF65D02A-95D4-43B5-9F5E-57346AB5A173}" type="presParOf" srcId="{2DCB062D-67EA-4E82-8C5B-65EC9731BEF9}" destId="{0ED870BF-76FA-4384-AAB5-C713F2614313}" srcOrd="0" destOrd="0" presId="urn:microsoft.com/office/officeart/2005/8/layout/vList3"/>
    <dgm:cxn modelId="{9E323E96-0B6E-4401-BD40-45704B2A621A}" type="presParOf" srcId="{2DCB062D-67EA-4E82-8C5B-65EC9731BEF9}" destId="{B091D755-3E58-4D7A-8A3F-592528896EF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FD430-865B-4B01-A241-8A2511E972E7}">
      <dsp:nvSpPr>
        <dsp:cNvPr id="0" name=""/>
        <dsp:cNvSpPr/>
      </dsp:nvSpPr>
      <dsp:spPr>
        <a:xfrm rot="10800000">
          <a:off x="2061335" y="2488"/>
          <a:ext cx="6930547" cy="13493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502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13.10.2018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VAPAAEHTOISTOIMINNAN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JÄRJESTÄJÄN VELVOLLISUUDET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Helinä Hätönen</a:t>
          </a:r>
          <a:endParaRPr lang="fi-FI" sz="1600" kern="1200" dirty="0"/>
        </a:p>
      </dsp:txBody>
      <dsp:txXfrm rot="10800000">
        <a:off x="2398672" y="2488"/>
        <a:ext cx="6593210" cy="1349348"/>
      </dsp:txXfrm>
    </dsp:sp>
    <dsp:sp modelId="{0107D09D-1AA5-44FC-80A7-69B778BDCC6F}">
      <dsp:nvSpPr>
        <dsp:cNvPr id="0" name=""/>
        <dsp:cNvSpPr/>
      </dsp:nvSpPr>
      <dsp:spPr>
        <a:xfrm>
          <a:off x="1397474" y="244359"/>
          <a:ext cx="1349348" cy="86560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01B667-F7B3-46F7-B440-B2A6AE5BAD23}">
      <dsp:nvSpPr>
        <dsp:cNvPr id="0" name=""/>
        <dsp:cNvSpPr/>
      </dsp:nvSpPr>
      <dsp:spPr>
        <a:xfrm rot="10800000">
          <a:off x="2077554" y="1754627"/>
          <a:ext cx="6908923" cy="13493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502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20.10.2018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ARKI VAPAAEHTOISEN KANSSA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Annukka Helander</a:t>
          </a:r>
          <a:endParaRPr lang="fi-FI" sz="1600" kern="1200" dirty="0"/>
        </a:p>
      </dsp:txBody>
      <dsp:txXfrm rot="10800000">
        <a:off x="2414891" y="1754627"/>
        <a:ext cx="6571586" cy="1349348"/>
      </dsp:txXfrm>
    </dsp:sp>
    <dsp:sp modelId="{3AFD64A7-89BD-4DA6-B07E-177917CBE8C0}">
      <dsp:nvSpPr>
        <dsp:cNvPr id="0" name=""/>
        <dsp:cNvSpPr/>
      </dsp:nvSpPr>
      <dsp:spPr>
        <a:xfrm>
          <a:off x="1402880" y="1754627"/>
          <a:ext cx="1349348" cy="134934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1D755-3E58-4D7A-8A3F-592528896EF6}">
      <dsp:nvSpPr>
        <dsp:cNvPr id="0" name=""/>
        <dsp:cNvSpPr/>
      </dsp:nvSpPr>
      <dsp:spPr>
        <a:xfrm rot="10800000">
          <a:off x="2077554" y="3506766"/>
          <a:ext cx="6908923" cy="13493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502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27.10.2018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VAPAAEHTOISTOIMINNAN KÄYNNISTÄMINEN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Tiina Valtanen</a:t>
          </a:r>
          <a:endParaRPr lang="fi-FI" sz="1600" kern="1200" dirty="0"/>
        </a:p>
      </dsp:txBody>
      <dsp:txXfrm rot="10800000">
        <a:off x="2414891" y="3506766"/>
        <a:ext cx="6571586" cy="1349348"/>
      </dsp:txXfrm>
    </dsp:sp>
    <dsp:sp modelId="{0ED870BF-76FA-4384-AAB5-C713F2614313}">
      <dsp:nvSpPr>
        <dsp:cNvPr id="0" name=""/>
        <dsp:cNvSpPr/>
      </dsp:nvSpPr>
      <dsp:spPr>
        <a:xfrm>
          <a:off x="1402880" y="3506766"/>
          <a:ext cx="1349348" cy="1349348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FF4D6-6590-4CA7-8192-270BC5D72F3A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C3E5D-351D-4295-8DD1-70BD3D44D5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318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BC6F9-279C-46D4-BE25-EA92D7A8784F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F0425-8AF8-47D4-A6B5-181E86F63A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F0425-8AF8-47D4-A6B5-181E86F63A7B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488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ikeusrekisterikeskus.fi/fi/index/oikeusrekisterikeskus/lomakkeet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.sitra.fi/2017/02/27174908/Selvityksia93-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09979" y="882376"/>
            <a:ext cx="10377975" cy="2926080"/>
          </a:xfrm>
        </p:spPr>
        <p:txBody>
          <a:bodyPr>
            <a:normAutofit/>
          </a:bodyPr>
          <a:lstStyle/>
          <a:p>
            <a:r>
              <a:rPr lang="fi-FI" sz="6600" dirty="0" smtClean="0"/>
              <a:t>Vapaaehtoistoiminnan järjestäminen</a:t>
            </a:r>
            <a:endParaRPr lang="fi-FI" sz="6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285506"/>
          </a:xfrm>
        </p:spPr>
        <p:txBody>
          <a:bodyPr>
            <a:normAutofit fontScale="47500" lnSpcReduction="20000"/>
          </a:bodyPr>
          <a:lstStyle/>
          <a:p>
            <a:r>
              <a:rPr lang="fi-FI" sz="5700" dirty="0" smtClean="0"/>
              <a:t>13.10.2018 Kotikunnas</a:t>
            </a:r>
          </a:p>
          <a:p>
            <a:r>
              <a:rPr lang="fi-FI" sz="5700" dirty="0" smtClean="0"/>
              <a:t>Varsinais-Suomen venäläisten järjestöjen assosiaatio ry</a:t>
            </a:r>
          </a:p>
          <a:p>
            <a:endParaRPr lang="fi-FI" dirty="0" smtClean="0"/>
          </a:p>
          <a:p>
            <a:r>
              <a:rPr lang="fi-FI" sz="3400" dirty="0" smtClean="0"/>
              <a:t>Helinä Hätönen, toimintaterapeutti (YAMK), </a:t>
            </a:r>
            <a:r>
              <a:rPr lang="fi-FI" sz="3400" dirty="0" err="1" smtClean="0"/>
              <a:t>AmO</a:t>
            </a:r>
            <a:endParaRPr lang="fi-FI" sz="3400" dirty="0" smtClean="0"/>
          </a:p>
          <a:p>
            <a:r>
              <a:rPr lang="fi-FI" sz="3400" dirty="0" smtClean="0"/>
              <a:t>Turun Seudun Omaishoitajat ry</a:t>
            </a:r>
          </a:p>
          <a:p>
            <a:r>
              <a:rPr lang="fi-FI" sz="3400" dirty="0"/>
              <a:t>h</a:t>
            </a:r>
            <a:r>
              <a:rPr lang="fi-FI" sz="3400" dirty="0" smtClean="0"/>
              <a:t>elinahatonen.omaishoitajat@pp2.inet.fi</a:t>
            </a:r>
            <a:endParaRPr lang="fi-FI" sz="3400" dirty="0"/>
          </a:p>
        </p:txBody>
      </p:sp>
    </p:spTree>
    <p:extLst>
      <p:ext uri="{BB962C8B-B14F-4D97-AF65-F5344CB8AC3E}">
        <p14:creationId xmlns:p14="http://schemas.microsoft.com/office/powerpoint/2010/main" val="39161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VAPAAEHTOINEN EI SAA TEHDÄ?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1319" y="2057399"/>
            <a:ext cx="10877265" cy="442528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fi-FI" sz="6000" b="1" dirty="0" smtClean="0"/>
              <a:t>VAPAAEHTOISTOIMINTA EI SAA KORVATA AMMATTILAISEN TYÖTÄ.</a:t>
            </a:r>
          </a:p>
          <a:p>
            <a:pPr marL="45720" indent="0">
              <a:buNone/>
            </a:pP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23280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VAPAAEHTOINEN EI SAA TEHDÄ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Vapaaehtoinen ei osallistu sairaanhoidollisiin tehtäviin. </a:t>
            </a:r>
          </a:p>
          <a:p>
            <a:r>
              <a:rPr lang="fi-FI" sz="3200" dirty="0"/>
              <a:t>Vapaaehtoinen ei käsittele autettavien rahoja. Eikä päätä asioita autettavan puolesta.</a:t>
            </a:r>
          </a:p>
          <a:p>
            <a:r>
              <a:rPr lang="fi-FI" sz="3200" dirty="0"/>
              <a:t>Vapaaehtoinen ei tee kodinhoidollisia tehtävät (esim. säännöllinen siivous tai ruoka-apu).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82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VAPAAEHTOINEN EI SAA TEHDÄ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2057400"/>
            <a:ext cx="10566779" cy="4038600"/>
          </a:xfrm>
        </p:spPr>
        <p:txBody>
          <a:bodyPr>
            <a:normAutofit/>
          </a:bodyPr>
          <a:lstStyle/>
          <a:p>
            <a:r>
              <a:rPr lang="fi-FI" sz="3200" dirty="0" smtClean="0"/>
              <a:t>Vapaaehtoinen </a:t>
            </a:r>
            <a:r>
              <a:rPr lang="fi-FI" sz="3200" dirty="0"/>
              <a:t>ei </a:t>
            </a:r>
            <a:r>
              <a:rPr lang="fi-FI" sz="3200" dirty="0" smtClean="0"/>
              <a:t>avusta yksin vaikeasti liikuntarajoitteista.</a:t>
            </a:r>
          </a:p>
          <a:p>
            <a:r>
              <a:rPr lang="fi-FI" sz="3200" dirty="0"/>
              <a:t>Vapaaehtoisen pitää saada koulutus pyörätuolin käsittelyyn, jos hän kuljettaa asiakasta pyörätuolilla. </a:t>
            </a:r>
          </a:p>
          <a:p>
            <a:r>
              <a:rPr lang="fi-FI" sz="3200" dirty="0"/>
              <a:t>Vapaaehtoinen ei osallistu pesemiseen, pukemiseen ym. intiimeihin tilanteisiin.</a:t>
            </a:r>
          </a:p>
          <a:p>
            <a:pPr marL="45720" indent="0">
              <a:buNone/>
            </a:pP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189532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TOIMINNAN JÄRJESTÄJÄN VASTUU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86854" y="2057400"/>
            <a:ext cx="11150221" cy="4357048"/>
          </a:xfrm>
        </p:spPr>
        <p:txBody>
          <a:bodyPr>
            <a:normAutofit lnSpcReduction="10000"/>
          </a:bodyPr>
          <a:lstStyle/>
          <a:p>
            <a:r>
              <a:rPr lang="fi-FI" sz="3200" dirty="0" smtClean="0"/>
              <a:t>Toiminnan järjestäjä vastaa </a:t>
            </a:r>
            <a:r>
              <a:rPr lang="fi-FI" sz="3200" b="1" dirty="0" smtClean="0"/>
              <a:t>koko toiminnan sisällöstä ja laadusta</a:t>
            </a:r>
            <a:r>
              <a:rPr lang="fi-FI" sz="3200" dirty="0" smtClean="0"/>
              <a:t>.</a:t>
            </a:r>
          </a:p>
          <a:p>
            <a:r>
              <a:rPr lang="fi-FI" sz="3200" b="1" dirty="0" smtClean="0"/>
              <a:t>Kaikkien toimintaan osallistuvien turvallisuus</a:t>
            </a:r>
            <a:r>
              <a:rPr lang="fi-FI" sz="3200" dirty="0" smtClean="0"/>
              <a:t>. </a:t>
            </a:r>
          </a:p>
          <a:p>
            <a:r>
              <a:rPr lang="fi-FI" sz="3200" dirty="0"/>
              <a:t>Lainsäädäntö sekä suositukset antavat erilaisia velvollisuuksia, joita toiminnan järjestäjän tulee noudattaa</a:t>
            </a:r>
            <a:r>
              <a:rPr lang="fi-FI" sz="3200" dirty="0" smtClean="0"/>
              <a:t>.</a:t>
            </a:r>
          </a:p>
          <a:p>
            <a:pPr marL="45720" indent="0">
              <a:buNone/>
            </a:pPr>
            <a:endParaRPr lang="fi-FI" sz="3200" dirty="0" smtClean="0"/>
          </a:p>
          <a:p>
            <a:pPr marL="45720" indent="0">
              <a:buNone/>
            </a:pPr>
            <a:r>
              <a:rPr lang="fi-FI" sz="3200" dirty="0" smtClean="0"/>
              <a:t>Huomaa: Tässä koulutuksessa ei keskitytä toiminnan tai tapahtumien järjestämiseen liittyvään turvallisuuteen tai velvollisuuksiin!)</a:t>
            </a:r>
          </a:p>
        </p:txBody>
      </p:sp>
    </p:spTree>
    <p:extLst>
      <p:ext uri="{BB962C8B-B14F-4D97-AF65-F5344CB8AC3E}">
        <p14:creationId xmlns:p14="http://schemas.microsoft.com/office/powerpoint/2010/main" val="37934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6727" y="609600"/>
            <a:ext cx="11068335" cy="1356360"/>
          </a:xfrm>
        </p:spPr>
        <p:txBody>
          <a:bodyPr/>
          <a:lstStyle/>
          <a:p>
            <a:r>
              <a:rPr lang="fi-FI" dirty="0" smtClean="0"/>
              <a:t>VAPAAEHTOISTOIMINNAN </a:t>
            </a:r>
            <a:br>
              <a:rPr lang="fi-FI" dirty="0" smtClean="0"/>
            </a:br>
            <a:r>
              <a:rPr lang="fi-FI" dirty="0" smtClean="0"/>
              <a:t>JÄRJESTÄJÄN VASTUU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397991"/>
          </a:xfrm>
        </p:spPr>
        <p:txBody>
          <a:bodyPr>
            <a:normAutofit/>
          </a:bodyPr>
          <a:lstStyle/>
          <a:p>
            <a:r>
              <a:rPr lang="fi-FI" sz="3200" b="1" dirty="0" smtClean="0"/>
              <a:t>Turvallisuus</a:t>
            </a:r>
            <a:r>
              <a:rPr lang="fi-FI" sz="3200" dirty="0" smtClean="0"/>
              <a:t>:</a:t>
            </a:r>
          </a:p>
          <a:p>
            <a:pPr marL="45720" indent="0">
              <a:buNone/>
            </a:pPr>
            <a:r>
              <a:rPr lang="fi-FI" sz="3200" dirty="0" smtClean="0"/>
              <a:t>-Vapaaehtoisten ohjaaminen</a:t>
            </a:r>
            <a:r>
              <a:rPr lang="fi-FI" sz="3200" dirty="0"/>
              <a:t> </a:t>
            </a:r>
            <a:r>
              <a:rPr lang="fi-FI" sz="3200" dirty="0" smtClean="0"/>
              <a:t>ja kouluttaminen</a:t>
            </a:r>
          </a:p>
          <a:p>
            <a:pPr marL="45720" indent="0">
              <a:buNone/>
            </a:pPr>
            <a:r>
              <a:rPr lang="fi-FI" sz="3200" dirty="0" smtClean="0"/>
              <a:t>-Vapaaehtoisten vakuuttaminen</a:t>
            </a:r>
          </a:p>
          <a:p>
            <a:pPr marL="45720" indent="0">
              <a:buNone/>
            </a:pPr>
            <a:endParaRPr lang="fi-FI" sz="3200" dirty="0" smtClean="0"/>
          </a:p>
          <a:p>
            <a:r>
              <a:rPr lang="fi-FI" sz="3200" dirty="0"/>
              <a:t> </a:t>
            </a:r>
            <a:r>
              <a:rPr lang="fi-FI" sz="3200" b="1" dirty="0" smtClean="0"/>
              <a:t>Vapaaehtoisten oikeudet</a:t>
            </a:r>
            <a:r>
              <a:rPr lang="fi-FI" sz="3200" dirty="0" smtClean="0"/>
              <a:t>:</a:t>
            </a:r>
          </a:p>
          <a:p>
            <a:pPr>
              <a:buFontTx/>
              <a:buChar char="-"/>
            </a:pPr>
            <a:r>
              <a:rPr lang="fi-FI" sz="3200" dirty="0" smtClean="0"/>
              <a:t>henkilötietojen säilyttäminen</a:t>
            </a:r>
          </a:p>
          <a:p>
            <a:pPr>
              <a:buFontTx/>
              <a:buChar char="-"/>
            </a:pPr>
            <a:r>
              <a:rPr lang="fi-FI" sz="3200" dirty="0" smtClean="0"/>
              <a:t>kulukorvaukset</a:t>
            </a:r>
          </a:p>
          <a:p>
            <a:endParaRPr lang="fi-FI" sz="3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3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607722" cy="1356360"/>
          </a:xfrm>
        </p:spPr>
        <p:txBody>
          <a:bodyPr/>
          <a:lstStyle/>
          <a:p>
            <a:r>
              <a:rPr lang="fi-FI" dirty="0" smtClean="0"/>
              <a:t>TYÖTURVALLISUUS VAPAAEHTOISTYÖSSÄ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smtClean="0"/>
              <a:t>Lain </a:t>
            </a:r>
            <a:r>
              <a:rPr lang="fi-FI" sz="3200" dirty="0"/>
              <a:t>mukaan </a:t>
            </a:r>
            <a:r>
              <a:rPr lang="fi-FI" sz="3200" dirty="0" smtClean="0"/>
              <a:t>vapaaehtoistoimintaa </a:t>
            </a:r>
            <a:r>
              <a:rPr lang="fi-FI" sz="3200" dirty="0"/>
              <a:t>organisoivan tahon on </a:t>
            </a:r>
            <a:r>
              <a:rPr lang="fi-FI" sz="3200" dirty="0" smtClean="0"/>
              <a:t>huolehdittava, että </a:t>
            </a:r>
            <a:r>
              <a:rPr lang="fi-FI" sz="3200" b="1" dirty="0"/>
              <a:t>vapaaehtoisen turvallisuus tai terveys ei vaarannu vapaaehtoistyössä</a:t>
            </a:r>
            <a:r>
              <a:rPr lang="fi-FI" sz="3200" dirty="0" smtClean="0"/>
              <a:t>. (Työturvallisuuslaki 2002/738)</a:t>
            </a:r>
            <a:endParaRPr lang="fi-FI" sz="3200" dirty="0"/>
          </a:p>
          <a:p>
            <a:r>
              <a:rPr lang="fi-FI" sz="3200" b="1" dirty="0" smtClean="0"/>
              <a:t>Vapaaehtoisen </a:t>
            </a:r>
            <a:r>
              <a:rPr lang="fi-FI" sz="3200" b="1" dirty="0"/>
              <a:t>on </a:t>
            </a:r>
            <a:r>
              <a:rPr lang="fi-FI" sz="3200" b="1" dirty="0" smtClean="0"/>
              <a:t>noudatettava annettuja ohjeita. </a:t>
            </a:r>
          </a:p>
          <a:p>
            <a:r>
              <a:rPr lang="fi-FI" sz="3200" dirty="0" smtClean="0"/>
              <a:t>Vapaaehtoisen on käytettävä </a:t>
            </a:r>
            <a:r>
              <a:rPr lang="fi-FI" sz="3200" dirty="0"/>
              <a:t>suojaimia ja apuvälineitä, jotka hänelle on </a:t>
            </a:r>
            <a:r>
              <a:rPr lang="fi-FI" sz="3200" dirty="0" smtClean="0"/>
              <a:t>annettu.</a:t>
            </a:r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69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33901"/>
          </a:xfrm>
        </p:spPr>
        <p:txBody>
          <a:bodyPr/>
          <a:lstStyle/>
          <a:p>
            <a:r>
              <a:rPr lang="fi-FI" dirty="0" smtClean="0"/>
              <a:t>TURVALLISUUS VAPAAEHTOISTYÖSSÄ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96036" y="1743501"/>
            <a:ext cx="11054686" cy="4493525"/>
          </a:xfrm>
        </p:spPr>
        <p:txBody>
          <a:bodyPr>
            <a:normAutofit/>
          </a:bodyPr>
          <a:lstStyle/>
          <a:p>
            <a:r>
              <a:rPr lang="fi-FI" sz="3200" dirty="0" smtClean="0"/>
              <a:t>Toiminnan järjestäjän tulee tehdä riskien arviointi.</a:t>
            </a:r>
          </a:p>
          <a:p>
            <a:pPr marL="45720" indent="0">
              <a:buNone/>
            </a:pPr>
            <a:r>
              <a:rPr lang="fi-FI" sz="3200" dirty="0" smtClean="0"/>
              <a:t>Esimerkkejä:</a:t>
            </a:r>
          </a:p>
          <a:p>
            <a:pPr>
              <a:buFontTx/>
              <a:buChar char="-"/>
            </a:pPr>
            <a:r>
              <a:rPr lang="fi-FI" sz="3200" dirty="0" smtClean="0"/>
              <a:t>Tilojen turvallisuus (liikkuminen tilassa, paloturvallisuus)</a:t>
            </a:r>
          </a:p>
          <a:p>
            <a:pPr>
              <a:buFontTx/>
              <a:buChar char="-"/>
            </a:pPr>
            <a:r>
              <a:rPr lang="fi-FI" sz="3200" dirty="0" smtClean="0"/>
              <a:t>Tapaturmien ehkäisy (ensiaputaidot, ensiapuvälineet)</a:t>
            </a:r>
          </a:p>
          <a:p>
            <a:pPr>
              <a:buFontTx/>
              <a:buChar char="-"/>
            </a:pPr>
            <a:r>
              <a:rPr lang="fi-FI" sz="3200" dirty="0" smtClean="0"/>
              <a:t>Hygieniaosaaminen (ei ruokamyrkytyksiä / tarttuvia sairauksia)</a:t>
            </a:r>
          </a:p>
          <a:p>
            <a:pPr>
              <a:buFontTx/>
              <a:buChar char="-"/>
            </a:pPr>
            <a:r>
              <a:rPr lang="fi-FI" sz="3200" dirty="0"/>
              <a:t>Väkivallan </a:t>
            </a:r>
            <a:r>
              <a:rPr lang="fi-FI" sz="3200" dirty="0" smtClean="0"/>
              <a:t>uhka (erityisesti jos vapaaehtoinen toimii yksin, esim. autettavan kotona!)</a:t>
            </a:r>
            <a:endParaRPr lang="fi-FI" sz="3200" dirty="0"/>
          </a:p>
          <a:p>
            <a:pPr>
              <a:buFontTx/>
              <a:buChar char="-"/>
            </a:pPr>
            <a:endParaRPr lang="fi-FI" sz="3200" dirty="0" smtClean="0"/>
          </a:p>
          <a:p>
            <a:pPr>
              <a:buFontTx/>
              <a:buChar char="-"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2168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7797" y="609600"/>
            <a:ext cx="10390723" cy="1356360"/>
          </a:xfrm>
        </p:spPr>
        <p:txBody>
          <a:bodyPr/>
          <a:lstStyle/>
          <a:p>
            <a:r>
              <a:rPr lang="fi-FI" dirty="0" smtClean="0"/>
              <a:t>VAPAAEHTOISTOIMINAN VAKUUTUKSET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2057400"/>
            <a:ext cx="10348415" cy="4038600"/>
          </a:xfrm>
        </p:spPr>
        <p:txBody>
          <a:bodyPr>
            <a:normAutofit/>
          </a:bodyPr>
          <a:lstStyle/>
          <a:p>
            <a:r>
              <a:rPr lang="fi-FI" sz="3200" dirty="0" smtClean="0"/>
              <a:t>Tapaturmavakuutus vapaaehtoisille</a:t>
            </a:r>
          </a:p>
          <a:p>
            <a:r>
              <a:rPr lang="fi-FI" sz="3200" dirty="0" smtClean="0"/>
              <a:t>Vastuuvakuutus</a:t>
            </a:r>
          </a:p>
          <a:p>
            <a:endParaRPr lang="fi-FI" sz="3200" dirty="0"/>
          </a:p>
          <a:p>
            <a:r>
              <a:rPr lang="fi-FI" sz="3200" dirty="0" smtClean="0"/>
              <a:t>Onko yhdistyksellä järjestettävään toimintaan, tapahtumiin tai tiloihin tarvittavat vakuutukset kunnossa?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7980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6728" y="609600"/>
            <a:ext cx="10581792" cy="1082722"/>
          </a:xfrm>
        </p:spPr>
        <p:txBody>
          <a:bodyPr>
            <a:normAutofit fontScale="90000"/>
          </a:bodyPr>
          <a:lstStyle/>
          <a:p>
            <a:r>
              <a:rPr lang="fi-FI" dirty="0"/>
              <a:t>TAPATURMAVAKUUTUS VAPAAEHTOISILLE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6729" y="1388660"/>
            <a:ext cx="11368584" cy="5039436"/>
          </a:xfrm>
        </p:spPr>
        <p:txBody>
          <a:bodyPr>
            <a:noAutofit/>
          </a:bodyPr>
          <a:lstStyle/>
          <a:p>
            <a:r>
              <a:rPr lang="fi-FI" sz="3200" dirty="0" smtClean="0"/>
              <a:t>Suoranaista pakkoa vapaaehtoisten tapaturmavakuutukseen ei ole (Työtapaturma- </a:t>
            </a:r>
            <a:r>
              <a:rPr lang="fi-FI" sz="3200" dirty="0"/>
              <a:t>ja </a:t>
            </a:r>
            <a:r>
              <a:rPr lang="fi-FI" sz="3200" dirty="0" smtClean="0"/>
              <a:t>ammattitautilaki) </a:t>
            </a:r>
          </a:p>
          <a:p>
            <a:r>
              <a:rPr lang="fi-FI" sz="3200" dirty="0" smtClean="0"/>
              <a:t>Toimintaa suunniteltaessa tulee arvioida tapaturmariski.</a:t>
            </a:r>
          </a:p>
          <a:p>
            <a:r>
              <a:rPr lang="fi-FI" sz="3200" b="1" dirty="0" smtClean="0"/>
              <a:t>Vapaaehtoisia varten on suositeltavaa ottaa </a:t>
            </a:r>
            <a:r>
              <a:rPr lang="fi-FI" sz="3200" b="1" dirty="0"/>
              <a:t>yksityinen </a:t>
            </a:r>
            <a:r>
              <a:rPr lang="fi-FI" sz="3200" b="1" dirty="0" smtClean="0"/>
              <a:t>ryhmätapaturmavakuutus. </a:t>
            </a:r>
          </a:p>
          <a:p>
            <a:r>
              <a:rPr lang="fi-FI" sz="3200" dirty="0" smtClean="0"/>
              <a:t>Jos </a:t>
            </a:r>
            <a:r>
              <a:rPr lang="fi-FI" sz="3200" dirty="0"/>
              <a:t>toiminnan </a:t>
            </a:r>
            <a:r>
              <a:rPr lang="fi-FI" sz="3200" dirty="0" smtClean="0"/>
              <a:t>järjestäjällä </a:t>
            </a:r>
            <a:r>
              <a:rPr lang="fi-FI" sz="3200" dirty="0"/>
              <a:t>ei </a:t>
            </a:r>
            <a:r>
              <a:rPr lang="fi-FI" sz="3200" dirty="0" smtClean="0"/>
              <a:t>ole </a:t>
            </a:r>
            <a:r>
              <a:rPr lang="fi-FI" sz="3200" dirty="0"/>
              <a:t>vakuutusta, joutuu vapaaehtoinen </a:t>
            </a:r>
            <a:r>
              <a:rPr lang="fi-FI" sz="3200" dirty="0" smtClean="0"/>
              <a:t>arvioimaan voiko hän toimia turvallisesti tai joutuuko hän ottamaan oman vakuutuksen. Tämä ei kuitenkaan ole hyvän tavan mukaista (vapaaehtoiselle ei pitäisi tulla kuluja).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4086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300252"/>
            <a:ext cx="9875520" cy="1173706"/>
          </a:xfrm>
        </p:spPr>
        <p:txBody>
          <a:bodyPr/>
          <a:lstStyle/>
          <a:p>
            <a:r>
              <a:rPr lang="fi-FI" dirty="0" smtClean="0"/>
              <a:t>VASTUUVAKUUTUS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3081" y="1337481"/>
            <a:ext cx="11368585" cy="5131557"/>
          </a:xfrm>
        </p:spPr>
        <p:txBody>
          <a:bodyPr>
            <a:normAutofit/>
          </a:bodyPr>
          <a:lstStyle/>
          <a:p>
            <a:r>
              <a:rPr lang="fi-FI" sz="2800" dirty="0"/>
              <a:t>Ensisijaisesti jokainen on itse velvollinen korvaamaan aiheuttamansa </a:t>
            </a:r>
            <a:r>
              <a:rPr lang="fi-FI" sz="2800" dirty="0" smtClean="0"/>
              <a:t>vahingon</a:t>
            </a:r>
            <a:r>
              <a:rPr lang="fi-FI" sz="2800" dirty="0"/>
              <a:t> </a:t>
            </a:r>
            <a:r>
              <a:rPr lang="fi-FI" sz="2800" dirty="0" smtClean="0"/>
              <a:t>(esim. loukkaantuminen, tavaroiden rikkoontuminen).</a:t>
            </a:r>
            <a:endParaRPr lang="fi-FI" sz="2800" dirty="0"/>
          </a:p>
          <a:p>
            <a:r>
              <a:rPr lang="fi-FI" sz="2800" b="1" dirty="0" smtClean="0"/>
              <a:t>Yhdistys </a:t>
            </a:r>
            <a:r>
              <a:rPr lang="fi-FI" sz="2800" b="1" dirty="0"/>
              <a:t>voi joissakin tilanteissa joutua korvausvastuuseen myös siitä vahingosta, jonka </a:t>
            </a:r>
            <a:r>
              <a:rPr lang="fi-FI" sz="2800" b="1" dirty="0" smtClean="0"/>
              <a:t>vapaaehtoinen </a:t>
            </a:r>
            <a:r>
              <a:rPr lang="fi-FI" sz="2800" b="1" dirty="0"/>
              <a:t>on </a:t>
            </a:r>
            <a:r>
              <a:rPr lang="fi-FI" sz="2800" b="1" dirty="0" smtClean="0"/>
              <a:t>aiheuttanut</a:t>
            </a:r>
            <a:r>
              <a:rPr lang="fi-FI" sz="2800" b="1" dirty="0"/>
              <a:t> </a:t>
            </a:r>
            <a:r>
              <a:rPr lang="fi-FI" sz="2800" dirty="0" smtClean="0"/>
              <a:t>(isännän vastuu).</a:t>
            </a:r>
          </a:p>
          <a:p>
            <a:r>
              <a:rPr lang="fi-FI" sz="2800" dirty="0" smtClean="0"/>
              <a:t>Jokaisen tulee toimia harkiten tekojensa seurauksia ja ottaa huomioon </a:t>
            </a:r>
            <a:r>
              <a:rPr lang="fi-FI" sz="2800" dirty="0"/>
              <a:t>muiden turvallisuus, terveys ja omaisuus. </a:t>
            </a:r>
            <a:endParaRPr lang="fi-FI" sz="2800" dirty="0" smtClean="0"/>
          </a:p>
          <a:p>
            <a:r>
              <a:rPr lang="fi-FI" sz="2800" dirty="0" smtClean="0"/>
              <a:t>Teko on </a:t>
            </a:r>
            <a:r>
              <a:rPr lang="fi-FI" sz="2800" dirty="0"/>
              <a:t>tuottamuksellinen, </a:t>
            </a:r>
            <a:r>
              <a:rPr lang="fi-FI" sz="2800" dirty="0" smtClean="0"/>
              <a:t>jos olisi pitänyt </a:t>
            </a:r>
            <a:r>
              <a:rPr lang="fi-FI" sz="2800" dirty="0"/>
              <a:t>toimia toisin.</a:t>
            </a:r>
          </a:p>
          <a:p>
            <a:r>
              <a:rPr lang="fi-FI" sz="2800" dirty="0"/>
              <a:t>Järjestöillä ei </a:t>
            </a:r>
            <a:r>
              <a:rPr lang="fi-FI" sz="2800" dirty="0" smtClean="0"/>
              <a:t>ole </a:t>
            </a:r>
            <a:r>
              <a:rPr lang="fi-FI" sz="2800" dirty="0"/>
              <a:t>vakuuttamisvelvollisuutta vastuuvakuutuksen osalta. </a:t>
            </a:r>
            <a:endParaRPr lang="fi-FI" sz="2800" dirty="0" smtClean="0"/>
          </a:p>
          <a:p>
            <a:r>
              <a:rPr lang="fi-FI" sz="2800" dirty="0" smtClean="0"/>
              <a:t>Käytännössä </a:t>
            </a:r>
            <a:r>
              <a:rPr lang="fi-FI" sz="2800" dirty="0"/>
              <a:t>osalla järjestöillä on vastuuvakuutus ja osalla ei. Erityisesti pienelle järjestölle vakuutus voi olla suuri kustannuserä.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74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9433" y="609600"/>
            <a:ext cx="11313994" cy="1055427"/>
          </a:xfrm>
        </p:spPr>
        <p:txBody>
          <a:bodyPr/>
          <a:lstStyle/>
          <a:p>
            <a:pPr algn="ctr"/>
            <a:r>
              <a:rPr lang="fi-FI" dirty="0" smtClean="0"/>
              <a:t>VAPAAEHTOISTOIMINNAN JÄRJESTÄMINEN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959399"/>
              </p:ext>
            </p:extLst>
          </p:nvPr>
        </p:nvGraphicFramePr>
        <p:xfrm>
          <a:off x="1143000" y="1569493"/>
          <a:ext cx="10389358" cy="4858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81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VAKUUTUKSISTA / POTILASVAKUUTUS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Esimerkiksi isoissa tapahtumissa tai urheilukilpailuissa voi toimia vapaaehtoisena terveydenhuollon ammattilaisia.</a:t>
            </a:r>
          </a:p>
          <a:p>
            <a:r>
              <a:rPr lang="fi-FI" sz="3200" dirty="0" smtClean="0"/>
              <a:t>Näissä tapauksissa tilaisuuden </a:t>
            </a:r>
            <a:r>
              <a:rPr lang="fi-FI" sz="3200" dirty="0"/>
              <a:t>järjestäjä rinnastetaan lain </a:t>
            </a:r>
            <a:r>
              <a:rPr lang="fi-FI" sz="3200" dirty="0" smtClean="0"/>
              <a:t>mukaan terveyden- </a:t>
            </a:r>
            <a:r>
              <a:rPr lang="fi-FI" sz="3200" dirty="0"/>
              <a:t>tai </a:t>
            </a:r>
            <a:r>
              <a:rPr lang="fi-FI" sz="3200" dirty="0" smtClean="0"/>
              <a:t>sairaanhoidon harjoittajaan</a:t>
            </a:r>
            <a:r>
              <a:rPr lang="fi-FI" sz="3200" dirty="0"/>
              <a:t>, jolla on </a:t>
            </a:r>
            <a:r>
              <a:rPr lang="fi-FI" sz="3200" dirty="0" smtClean="0"/>
              <a:t>oltava </a:t>
            </a:r>
            <a:r>
              <a:rPr lang="fi-FI" sz="3200" b="1" dirty="0" smtClean="0"/>
              <a:t>vahinkovakuutusyhtiön myöntämä </a:t>
            </a:r>
            <a:r>
              <a:rPr lang="fi-FI" sz="3200" b="1" dirty="0"/>
              <a:t>potilasvakuutus</a:t>
            </a:r>
            <a:r>
              <a:rPr lang="fi-FI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8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2263" y="417849"/>
            <a:ext cx="11382233" cy="135636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HENKILÖTIETOLAKI </a:t>
            </a:r>
            <a:br>
              <a:rPr lang="fi-FI" dirty="0" smtClean="0"/>
            </a:br>
            <a:r>
              <a:rPr lang="fi-FI" sz="2700" b="1" dirty="0" smtClean="0"/>
              <a:t>EU:n </a:t>
            </a:r>
            <a:r>
              <a:rPr lang="fi-FI" sz="2700" b="1" dirty="0"/>
              <a:t>yleinen </a:t>
            </a:r>
            <a:r>
              <a:rPr lang="fi-FI" sz="2700" b="1" dirty="0" smtClean="0"/>
              <a:t>tietosuoja-asetus</a:t>
            </a:r>
            <a:r>
              <a:rPr lang="fi-FI" sz="2700" dirty="0"/>
              <a:t> </a:t>
            </a:r>
            <a:r>
              <a:rPr lang="fi-FI" sz="2700" b="1" dirty="0" smtClean="0"/>
              <a:t>2016/679</a:t>
            </a:r>
            <a:r>
              <a:rPr lang="fi-FI" sz="2700" dirty="0" smtClean="0"/>
              <a:t>  (GDPR </a:t>
            </a:r>
            <a:r>
              <a:rPr lang="fi-FI" sz="2700" dirty="0"/>
              <a:t>=</a:t>
            </a:r>
            <a:r>
              <a:rPr lang="en-US" sz="2700" i="1" dirty="0" smtClean="0"/>
              <a:t>General </a:t>
            </a:r>
            <a:r>
              <a:rPr lang="en-US" sz="2700" i="1" dirty="0"/>
              <a:t>Data Protection </a:t>
            </a:r>
            <a:r>
              <a:rPr lang="en-US" sz="2700" i="1" dirty="0" smtClean="0"/>
              <a:t>Regulation)</a:t>
            </a:r>
            <a:endParaRPr lang="fi-FI" sz="27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1774209"/>
            <a:ext cx="10307472" cy="4321791"/>
          </a:xfrm>
        </p:spPr>
        <p:txBody>
          <a:bodyPr>
            <a:normAutofit/>
          </a:bodyPr>
          <a:lstStyle/>
          <a:p>
            <a:r>
              <a:rPr lang="fi-FI" sz="3200" dirty="0" smtClean="0"/>
              <a:t>Vapaaehtoistoiminnan järjestämistä helpottaa </a:t>
            </a:r>
            <a:r>
              <a:rPr lang="fi-FI" sz="3200" b="1" dirty="0" smtClean="0"/>
              <a:t>vapaaehtoisista koottu rekisteri. </a:t>
            </a:r>
            <a:endParaRPr lang="fi-FI" sz="3200" b="1" dirty="0"/>
          </a:p>
          <a:p>
            <a:r>
              <a:rPr lang="fi-FI" sz="3200" dirty="0" smtClean="0"/>
              <a:t>Rekisteri sisältää tyypillisesti ainakin nimen ja puhelinnumeron, osoitteen sekä tietoja vapaaehtoisesta itsestään tai hänen tehtävästään vapaaehtoisena.</a:t>
            </a:r>
          </a:p>
          <a:p>
            <a:r>
              <a:rPr lang="fi-FI" sz="3200" dirty="0" smtClean="0"/>
              <a:t>Henkilötietojen käsittelyssä tulee </a:t>
            </a:r>
            <a:r>
              <a:rPr lang="fi-FI" sz="3200" dirty="0"/>
              <a:t>noudattaa </a:t>
            </a:r>
            <a:r>
              <a:rPr lang="fi-FI" sz="3200" dirty="0" smtClean="0"/>
              <a:t>huolellisuutta ja rekisteristä on tehtävä rekisteriseloste </a:t>
            </a:r>
          </a:p>
          <a:p>
            <a:r>
              <a:rPr lang="fi-FI" sz="3200" dirty="0" smtClean="0"/>
              <a:t>Henkilötietoja </a:t>
            </a:r>
            <a:r>
              <a:rPr lang="fi-FI" sz="3200" dirty="0"/>
              <a:t>saa käsitellä vain </a:t>
            </a:r>
            <a:r>
              <a:rPr lang="fi-FI" sz="3200" dirty="0" smtClean="0"/>
              <a:t>rajatuin ehdoin.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96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HENKILÖTIETOLAKI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785" y="1787857"/>
            <a:ext cx="11464119" cy="4640239"/>
          </a:xfrm>
        </p:spPr>
        <p:txBody>
          <a:bodyPr>
            <a:noAutofit/>
          </a:bodyPr>
          <a:lstStyle/>
          <a:p>
            <a:r>
              <a:rPr lang="fi-FI" sz="3200" b="1" dirty="0"/>
              <a:t>Vain ehdottoman tarpeellisia tietoja saa kerätä.</a:t>
            </a:r>
          </a:p>
          <a:p>
            <a:r>
              <a:rPr lang="fi-FI" sz="3200" dirty="0"/>
              <a:t>Arkaluontoisia tietoja ei </a:t>
            </a:r>
            <a:r>
              <a:rPr lang="fi-FI" sz="3200" dirty="0" smtClean="0"/>
              <a:t>kannata kerätä ollenkaan (esim</a:t>
            </a:r>
            <a:r>
              <a:rPr lang="fi-FI" sz="3200" dirty="0"/>
              <a:t>. </a:t>
            </a:r>
            <a:r>
              <a:rPr lang="fi-FI" sz="3200" dirty="0" smtClean="0"/>
              <a:t>terveys)</a:t>
            </a:r>
            <a:endParaRPr lang="fi-FI" sz="3200" dirty="0"/>
          </a:p>
          <a:p>
            <a:r>
              <a:rPr lang="fi-FI" sz="3200" dirty="0"/>
              <a:t>Mietitään </a:t>
            </a:r>
            <a:r>
              <a:rPr lang="fi-FI" sz="3200" dirty="0" smtClean="0"/>
              <a:t>tarkasti:</a:t>
            </a:r>
          </a:p>
          <a:p>
            <a:pPr marL="45720" indent="0">
              <a:buNone/>
            </a:pPr>
            <a:r>
              <a:rPr lang="fi-FI" sz="3200" dirty="0" smtClean="0"/>
              <a:t>- Miten </a:t>
            </a:r>
            <a:r>
              <a:rPr lang="fi-FI" sz="3200" dirty="0"/>
              <a:t>tiedot kerätään </a:t>
            </a:r>
            <a:r>
              <a:rPr lang="fi-FI" sz="3200" dirty="0" smtClean="0"/>
              <a:t>(vain vapaaehtoiselta </a:t>
            </a:r>
            <a:r>
              <a:rPr lang="fi-FI" sz="3200" dirty="0"/>
              <a:t>itseltään) </a:t>
            </a:r>
            <a:endParaRPr lang="fi-FI" sz="3200" dirty="0" smtClean="0"/>
          </a:p>
          <a:p>
            <a:pPr marL="45720" indent="0">
              <a:buNone/>
            </a:pPr>
            <a:r>
              <a:rPr lang="fi-FI" sz="3200" dirty="0" smtClean="0"/>
              <a:t>- </a:t>
            </a:r>
            <a:r>
              <a:rPr lang="fi-FI" sz="3200" dirty="0"/>
              <a:t>K</a:t>
            </a:r>
            <a:r>
              <a:rPr lang="fi-FI" sz="3200" dirty="0" smtClean="0"/>
              <a:t>etkä </a:t>
            </a:r>
            <a:r>
              <a:rPr lang="fi-FI" sz="3200" dirty="0"/>
              <a:t>käsittelevät tietoja (vain </a:t>
            </a:r>
            <a:r>
              <a:rPr lang="fi-FI" sz="3200" dirty="0" smtClean="0"/>
              <a:t>sovitut henkilöt)</a:t>
            </a:r>
          </a:p>
          <a:p>
            <a:pPr>
              <a:buFontTx/>
              <a:buChar char="-"/>
            </a:pPr>
            <a:r>
              <a:rPr lang="fi-FI" sz="3200" dirty="0" smtClean="0"/>
              <a:t>Missä ja miten tiedot säilytetään</a:t>
            </a:r>
          </a:p>
          <a:p>
            <a:pPr>
              <a:buFontTx/>
              <a:buChar char="-"/>
            </a:pPr>
            <a:r>
              <a:rPr lang="fi-FI" sz="3200" dirty="0" smtClean="0"/>
              <a:t>Milloin tiedot poistetaan rekisteristä.</a:t>
            </a:r>
          </a:p>
        </p:txBody>
      </p:sp>
    </p:spTree>
    <p:extLst>
      <p:ext uri="{BB962C8B-B14F-4D97-AF65-F5344CB8AC3E}">
        <p14:creationId xmlns:p14="http://schemas.microsoft.com/office/powerpoint/2010/main" val="28771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HENKILÖTIETOLAKI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Nämä </a:t>
            </a:r>
            <a:r>
              <a:rPr lang="fi-FI" sz="3200" dirty="0" smtClean="0"/>
              <a:t>asiat </a:t>
            </a:r>
            <a:r>
              <a:rPr lang="fi-FI" sz="3200" dirty="0"/>
              <a:t>kirjataan </a:t>
            </a:r>
            <a:r>
              <a:rPr lang="fi-FI" sz="3200" b="1" dirty="0" smtClean="0"/>
              <a:t>rekisteriselosteeseen</a:t>
            </a:r>
            <a:r>
              <a:rPr lang="fi-FI" sz="3200" dirty="0" smtClean="0"/>
              <a:t>. </a:t>
            </a:r>
            <a:endParaRPr lang="fi-FI" sz="3200" dirty="0"/>
          </a:p>
          <a:p>
            <a:r>
              <a:rPr lang="fi-FI" sz="3200" dirty="0"/>
              <a:t>Henkilötietojen käsittelystä tehdään yhdistyksen toimijoille selvät </a:t>
            </a:r>
            <a:r>
              <a:rPr lang="fi-FI" sz="3200" dirty="0" smtClean="0"/>
              <a:t>ohjeet </a:t>
            </a:r>
            <a:r>
              <a:rPr lang="fi-FI" sz="3200" b="1" dirty="0" smtClean="0"/>
              <a:t>ja niitä noudatetaan!</a:t>
            </a:r>
            <a:endParaRPr lang="fi-FI" sz="3200" dirty="0"/>
          </a:p>
          <a:p>
            <a:r>
              <a:rPr lang="fi-FI" sz="3200" dirty="0"/>
              <a:t>Rekisteri on suojattava huolellisesti asiattomilta (erityisesti sähköisesti tallennetut tiedot tietomurroilta</a:t>
            </a:r>
            <a:r>
              <a:rPr lang="fi-FI" sz="3200" dirty="0" smtClean="0"/>
              <a:t>!)</a:t>
            </a:r>
          </a:p>
          <a:p>
            <a:pPr marL="45720" indent="0">
              <a:buNone/>
            </a:pPr>
            <a:endParaRPr lang="fi-FI" sz="3200" dirty="0" smtClean="0"/>
          </a:p>
          <a:p>
            <a:pPr marL="45720" indent="0">
              <a:buNone/>
            </a:pPr>
            <a:endParaRPr lang="fi-FI" sz="3200" dirty="0"/>
          </a:p>
          <a:p>
            <a:pPr marL="4572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63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HENKILÖTIETOLAKI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200" dirty="0"/>
              <a:t>Rekisteriä on päivitettävä (ei saa sisältää </a:t>
            </a:r>
            <a:r>
              <a:rPr lang="fi-FI" sz="3200" dirty="0" smtClean="0"/>
              <a:t>vanhentuneita </a:t>
            </a:r>
            <a:r>
              <a:rPr lang="fi-FI" sz="3200" dirty="0"/>
              <a:t>tai virheellisiä tietoja) </a:t>
            </a:r>
          </a:p>
          <a:p>
            <a:r>
              <a:rPr lang="fi-FI" sz="3200" dirty="0" smtClean="0"/>
              <a:t>Yhdistyksillä </a:t>
            </a:r>
            <a:r>
              <a:rPr lang="fi-FI" sz="3200" dirty="0"/>
              <a:t>on vahingonkorvausvelvollisuus, mikäli henkilötietoja vuotaa asiattomille</a:t>
            </a:r>
            <a:r>
              <a:rPr lang="fi-FI" sz="3200" dirty="0" smtClean="0"/>
              <a:t>!!!</a:t>
            </a:r>
          </a:p>
          <a:p>
            <a:pPr marL="45720" indent="0">
              <a:buNone/>
            </a:pPr>
            <a:endParaRPr lang="fi-FI" sz="3200" dirty="0"/>
          </a:p>
          <a:p>
            <a:pPr marL="45720" indent="0">
              <a:buNone/>
            </a:pPr>
            <a:r>
              <a:rPr lang="fi-FI" sz="3200" dirty="0"/>
              <a:t>Huomaa rekisteri muodostuu myös mahdollisista vapaaehtoistoiminnan kohteista (kerholaiset, asiakkaat</a:t>
            </a:r>
            <a:r>
              <a:rPr lang="fi-FI" sz="3200" dirty="0" smtClean="0"/>
              <a:t>…). Eli yhdistyksellä on usein monia rekisterejä.</a:t>
            </a:r>
            <a:endParaRPr lang="fi-FI" sz="3200" dirty="0"/>
          </a:p>
          <a:p>
            <a:pPr marL="4572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362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VAPAAEHTOISEN KULUKORVAUKSET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1678675"/>
            <a:ext cx="10635018" cy="4626591"/>
          </a:xfrm>
        </p:spPr>
        <p:txBody>
          <a:bodyPr>
            <a:noAutofit/>
          </a:bodyPr>
          <a:lstStyle/>
          <a:p>
            <a:r>
              <a:rPr lang="fi-FI" sz="3200" dirty="0" smtClean="0"/>
              <a:t>Vapaaehtoistoiminta on palkatonta.</a:t>
            </a:r>
          </a:p>
          <a:p>
            <a:r>
              <a:rPr lang="fi-FI" sz="3200" dirty="0" smtClean="0"/>
              <a:t>Vapaaehtoistoiminnasta ei saa tulla tekijälleen kustannuksia.</a:t>
            </a:r>
          </a:p>
          <a:p>
            <a:pPr marL="45720" indent="0">
              <a:buNone/>
            </a:pPr>
            <a:endParaRPr lang="fi-FI" sz="3200" dirty="0" smtClean="0"/>
          </a:p>
          <a:p>
            <a:r>
              <a:rPr lang="fi-FI" sz="3200" dirty="0" smtClean="0"/>
              <a:t>Yleisimpiä vapaaehtoisille korvattavia:</a:t>
            </a:r>
          </a:p>
          <a:p>
            <a:pPr>
              <a:buFontTx/>
              <a:buChar char="-"/>
            </a:pPr>
            <a:r>
              <a:rPr lang="fi-FI" sz="3200" dirty="0" smtClean="0"/>
              <a:t>Kahvi tai ateria toiminnan aikana</a:t>
            </a:r>
          </a:p>
          <a:p>
            <a:pPr>
              <a:buFontTx/>
              <a:buChar char="-"/>
            </a:pPr>
            <a:r>
              <a:rPr lang="fi-FI" sz="3200" dirty="0" smtClean="0"/>
              <a:t>Matkakustannukset</a:t>
            </a:r>
          </a:p>
          <a:p>
            <a:pPr>
              <a:buFontTx/>
              <a:buChar char="-"/>
            </a:pPr>
            <a:r>
              <a:rPr lang="fi-FI" sz="3200" dirty="0" smtClean="0"/>
              <a:t>Toimintakulut (esim. pääsylippu tapahtumaan, kulttuuri- tai liikuntapaikkaan)</a:t>
            </a:r>
          </a:p>
        </p:txBody>
      </p:sp>
    </p:spTree>
    <p:extLst>
      <p:ext uri="{BB962C8B-B14F-4D97-AF65-F5344CB8AC3E}">
        <p14:creationId xmlns:p14="http://schemas.microsoft.com/office/powerpoint/2010/main" val="3111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785" y="609600"/>
            <a:ext cx="11518711" cy="1356360"/>
          </a:xfrm>
        </p:spPr>
        <p:txBody>
          <a:bodyPr/>
          <a:lstStyle/>
          <a:p>
            <a:r>
              <a:rPr lang="fi-FI" dirty="0" smtClean="0"/>
              <a:t>VAPAAEHTOISEN KULUKORAUKSET / RUOKA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55094" y="2057400"/>
            <a:ext cx="10986446" cy="4316104"/>
          </a:xfrm>
        </p:spPr>
        <p:txBody>
          <a:bodyPr/>
          <a:lstStyle/>
          <a:p>
            <a:r>
              <a:rPr lang="fi-FI" sz="3200" dirty="0" smtClean="0"/>
              <a:t>Verohallinnon soveltamiskäytännön mukaan </a:t>
            </a:r>
            <a:r>
              <a:rPr lang="fi-FI" sz="3200" b="1" dirty="0" smtClean="0"/>
              <a:t>vapaaehtoistoiminnan yhteydessä tarjottu satunnainen, normaali ateria tai välipala on verovapaa, kun aterian arvo on kohtuullinen</a:t>
            </a:r>
            <a:r>
              <a:rPr lang="fi-FI" sz="3200" dirty="0" smtClean="0"/>
              <a:t>. </a:t>
            </a:r>
          </a:p>
          <a:p>
            <a:r>
              <a:rPr lang="fi-FI" sz="3200" dirty="0" smtClean="0"/>
              <a:t>Ruokaa ei saa viedä kotiin.</a:t>
            </a:r>
          </a:p>
          <a:p>
            <a:r>
              <a:rPr lang="fi-FI" sz="3200" dirty="0" smtClean="0"/>
              <a:t>Huomaa eri rahoittajilla voi olla omia ohjeistuksia, millaisia ja mitä kuluja hyväksyvät.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60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1194" y="609600"/>
            <a:ext cx="11546006" cy="1356360"/>
          </a:xfrm>
        </p:spPr>
        <p:txBody>
          <a:bodyPr/>
          <a:lstStyle/>
          <a:p>
            <a:r>
              <a:rPr lang="fi-FI" dirty="0" smtClean="0"/>
              <a:t>VAPAAEHTOISEN KULUKORVAUKSET/ MATKAT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2264" y="2057400"/>
            <a:ext cx="10483608" cy="4438934"/>
          </a:xfrm>
        </p:spPr>
        <p:txBody>
          <a:bodyPr>
            <a:normAutofit/>
          </a:bodyPr>
          <a:lstStyle/>
          <a:p>
            <a:r>
              <a:rPr lang="fi-FI" sz="3200" dirty="0"/>
              <a:t>Yleishyödyllinen yhteisö </a:t>
            </a:r>
            <a:r>
              <a:rPr lang="fi-FI" sz="3200" b="1" dirty="0"/>
              <a:t>voi korvata vapaaehtoistyöntekijöiden matkakustannuksia</a:t>
            </a:r>
            <a:r>
              <a:rPr lang="fi-FI" sz="3200" dirty="0"/>
              <a:t>, kun matka on tehty yleishyödyllisen yhteisön hyväksi ja sen toimeksiannosta. </a:t>
            </a:r>
            <a:endParaRPr lang="fi-FI" sz="3200" dirty="0" smtClean="0"/>
          </a:p>
          <a:p>
            <a:r>
              <a:rPr lang="fi-FI" sz="3200" dirty="0" smtClean="0"/>
              <a:t>Ensisijaisesti julkisella kulkuneuvolla (esim. bussi). Verovapaasti voidaan maksaa muulla </a:t>
            </a:r>
            <a:r>
              <a:rPr lang="fi-FI" sz="3200" dirty="0"/>
              <a:t>kuin julkisella kulkuneuvolla tehdystä matkasta </a:t>
            </a:r>
            <a:r>
              <a:rPr lang="fi-FI" sz="3200" dirty="0" smtClean="0"/>
              <a:t>enintään </a:t>
            </a:r>
            <a:r>
              <a:rPr lang="fi-FI" sz="3200" dirty="0"/>
              <a:t>2000 euroa </a:t>
            </a:r>
            <a:r>
              <a:rPr lang="fi-FI" sz="3200" dirty="0" smtClean="0"/>
              <a:t>kalenterivuodelta / henkilö</a:t>
            </a:r>
            <a:r>
              <a:rPr lang="fi-FI" sz="3200" dirty="0" smtClean="0">
                <a:solidFill>
                  <a:srgbClr val="FF0000"/>
                </a:solidFill>
              </a:rPr>
              <a:t>.</a:t>
            </a:r>
            <a:endParaRPr lang="fi-FI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0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2137" y="609600"/>
            <a:ext cx="11532359" cy="1356360"/>
          </a:xfrm>
        </p:spPr>
        <p:txBody>
          <a:bodyPr/>
          <a:lstStyle/>
          <a:p>
            <a:r>
              <a:rPr lang="fi-FI" dirty="0" smtClean="0"/>
              <a:t>VAPAAEHTOISEN KULUKORVAUKSET / </a:t>
            </a:r>
            <a:br>
              <a:rPr lang="fi-FI" dirty="0" smtClean="0"/>
            </a:br>
            <a:r>
              <a:rPr lang="fi-FI" dirty="0" smtClean="0"/>
              <a:t>MUUT KULUT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4149" y="1965960"/>
            <a:ext cx="11191163" cy="4462136"/>
          </a:xfrm>
        </p:spPr>
        <p:txBody>
          <a:bodyPr>
            <a:normAutofit/>
          </a:bodyPr>
          <a:lstStyle/>
          <a:p>
            <a:r>
              <a:rPr lang="fi-FI" sz="3200" b="1" dirty="0" smtClean="0"/>
              <a:t>Vapaaehtoiselle </a:t>
            </a:r>
            <a:r>
              <a:rPr lang="fi-FI" sz="3200" b="1" dirty="0"/>
              <a:t>voidaan antaa esim. pääsylippu </a:t>
            </a:r>
            <a:r>
              <a:rPr lang="fi-FI" sz="3200" b="1" dirty="0" smtClean="0"/>
              <a:t>tapahtumaan. </a:t>
            </a:r>
            <a:r>
              <a:rPr lang="fi-FI" sz="3200" dirty="0"/>
              <a:t>Tämä </a:t>
            </a:r>
            <a:r>
              <a:rPr lang="fi-FI" sz="3200" b="1" dirty="0"/>
              <a:t>ei ole verotettavaa </a:t>
            </a:r>
            <a:r>
              <a:rPr lang="fi-FI" sz="3200" b="1" dirty="0" smtClean="0"/>
              <a:t>tuloa</a:t>
            </a:r>
            <a:r>
              <a:rPr lang="fi-FI" sz="3200" dirty="0" smtClean="0"/>
              <a:t>.</a:t>
            </a:r>
          </a:p>
          <a:p>
            <a:r>
              <a:rPr lang="fi-FI" sz="3200" dirty="0" smtClean="0"/>
              <a:t>Tämä on tärkeää, jotta mahdollisimman moni voi auttaa muita!</a:t>
            </a:r>
          </a:p>
          <a:p>
            <a:r>
              <a:rPr lang="fi-FI" sz="3200" dirty="0" smtClean="0"/>
              <a:t>Huom</a:t>
            </a:r>
            <a:r>
              <a:rPr lang="fi-FI" sz="3200" dirty="0"/>
              <a:t>. Kannattaa muistaa, että useisiin paikkoihin </a:t>
            </a:r>
            <a:r>
              <a:rPr lang="fi-FI" sz="3200" dirty="0" smtClean="0"/>
              <a:t>avustaja pääsee </a:t>
            </a:r>
            <a:r>
              <a:rPr lang="fi-FI" sz="3200" dirty="0"/>
              <a:t>ilmaiseksi </a:t>
            </a:r>
            <a:r>
              <a:rPr lang="fi-FI" sz="3200" b="1" dirty="0"/>
              <a:t>saattajakortilla</a:t>
            </a:r>
            <a:r>
              <a:rPr lang="fi-FI" sz="3200" dirty="0"/>
              <a:t>.</a:t>
            </a:r>
            <a:endParaRPr lang="fi-FI" sz="3200" dirty="0">
              <a:solidFill>
                <a:srgbClr val="FF0000"/>
              </a:solidFill>
            </a:endParaRPr>
          </a:p>
          <a:p>
            <a:r>
              <a:rPr lang="fi-FI" sz="3200" dirty="0" smtClean="0"/>
              <a:t>Oman </a:t>
            </a:r>
            <a:r>
              <a:rPr lang="fi-FI" sz="3200" b="1" dirty="0"/>
              <a:t>tietokoneen, </a:t>
            </a:r>
            <a:r>
              <a:rPr lang="fi-FI" sz="3200" b="1" dirty="0" smtClean="0"/>
              <a:t>nettiyhteyden tai </a:t>
            </a:r>
            <a:r>
              <a:rPr lang="fi-FI" sz="3200" b="1" dirty="0"/>
              <a:t>puhelimen </a:t>
            </a:r>
            <a:r>
              <a:rPr lang="fi-FI" sz="3200" b="1" dirty="0" smtClean="0"/>
              <a:t>käytöstä </a:t>
            </a:r>
            <a:r>
              <a:rPr lang="fi-FI" sz="3200" dirty="0" smtClean="0"/>
              <a:t>maksetut </a:t>
            </a:r>
            <a:r>
              <a:rPr lang="fi-FI" sz="3200" dirty="0"/>
              <a:t>korvaukset ovat </a:t>
            </a:r>
            <a:r>
              <a:rPr lang="fi-FI" sz="3200" b="1" dirty="0"/>
              <a:t>veronalaista ansiotuloa</a:t>
            </a:r>
            <a:r>
              <a:rPr lang="fi-FI" sz="3200" dirty="0" smtClean="0"/>
              <a:t>. </a:t>
            </a:r>
            <a:endParaRPr lang="fi-FI" sz="3200" b="1" dirty="0"/>
          </a:p>
          <a:p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32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VAPAAEHTOISTEN PALKITSEMINEN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3200" dirty="0" smtClean="0"/>
              <a:t>Kaikki rahanarvoiset edut ovat veronalaisia, mikäli ne voidaan katsoa toiminnan vastikkeeksi.</a:t>
            </a:r>
          </a:p>
          <a:p>
            <a:r>
              <a:rPr lang="fi-FI" sz="3200" b="1" dirty="0" smtClean="0"/>
              <a:t>Vain pienimuotoinen palkitseminen on mahdollista ilman verotusta. </a:t>
            </a:r>
          </a:p>
          <a:p>
            <a:r>
              <a:rPr lang="fi-FI" sz="3200" b="1" dirty="0" smtClean="0"/>
              <a:t>Vapaaehtoisen tehtävään liittyvä, vähäinen koulutus on verovapaata. </a:t>
            </a:r>
          </a:p>
          <a:p>
            <a:r>
              <a:rPr lang="fi-FI" sz="3200" dirty="0" smtClean="0"/>
              <a:t> Vapaaehtoistoiminnan järjestäjät välttävät yleensä antamasta etuja, joista voi aiheutua veroseuraamuksia. 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6807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8615" y="609600"/>
            <a:ext cx="10499905" cy="193911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13.10.2018</a:t>
            </a:r>
            <a:br>
              <a:rPr lang="fi-FI" dirty="0" smtClean="0"/>
            </a:br>
            <a:r>
              <a:rPr lang="fi-FI" dirty="0" smtClean="0"/>
              <a:t>Vapaaehtoistoiminnan järjestäjän velvollisuudet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0376" y="2548718"/>
            <a:ext cx="5622878" cy="40233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400" dirty="0" smtClean="0"/>
              <a:t>Mitä vapaaehtoistoiminta on</a:t>
            </a:r>
          </a:p>
          <a:p>
            <a:pPr>
              <a:buFontTx/>
              <a:buChar char="-"/>
            </a:pPr>
            <a:r>
              <a:rPr lang="fi-FI" sz="2400" dirty="0" smtClean="0"/>
              <a:t>Mitä vapaaehtoinen saa ja ei saa tehdä</a:t>
            </a:r>
          </a:p>
          <a:p>
            <a:pPr>
              <a:buFontTx/>
              <a:buChar char="-"/>
            </a:pPr>
            <a:r>
              <a:rPr lang="fi-FI" sz="2400" dirty="0" smtClean="0"/>
              <a:t>Vapaaehtoistoiminnan järjestäjän vastuu</a:t>
            </a:r>
          </a:p>
          <a:p>
            <a:pPr>
              <a:buFontTx/>
              <a:buChar char="-"/>
            </a:pPr>
            <a:r>
              <a:rPr lang="fi-FI" sz="2400" dirty="0" smtClean="0"/>
              <a:t>Turvallisuus</a:t>
            </a:r>
          </a:p>
          <a:p>
            <a:pPr>
              <a:buFontTx/>
              <a:buChar char="-"/>
            </a:pPr>
            <a:r>
              <a:rPr lang="fi-FI" sz="2400" dirty="0" smtClean="0"/>
              <a:t>Vakuutukset </a:t>
            </a:r>
          </a:p>
          <a:p>
            <a:pPr>
              <a:buFontTx/>
              <a:buChar char="-"/>
            </a:pPr>
            <a:r>
              <a:rPr lang="fi-FI" sz="2400" dirty="0" smtClean="0"/>
              <a:t>Henkilötietolaki</a:t>
            </a:r>
          </a:p>
          <a:p>
            <a:pPr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221" y="2548718"/>
            <a:ext cx="5213444" cy="40233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400" dirty="0"/>
              <a:t>Kulukorvaukset </a:t>
            </a:r>
          </a:p>
          <a:p>
            <a:pPr>
              <a:buFontTx/>
              <a:buChar char="-"/>
            </a:pPr>
            <a:r>
              <a:rPr lang="fi-FI" sz="2400" dirty="0"/>
              <a:t>Vapaaehtoisten palkitseminen</a:t>
            </a:r>
          </a:p>
          <a:p>
            <a:pPr>
              <a:buFontTx/>
              <a:buChar char="-"/>
            </a:pPr>
            <a:r>
              <a:rPr lang="fi-FI" sz="2400" dirty="0" smtClean="0"/>
              <a:t>Riittävät resurssit?</a:t>
            </a:r>
            <a:endParaRPr lang="fi-FI" sz="2400" dirty="0"/>
          </a:p>
          <a:p>
            <a:pPr>
              <a:buFontTx/>
              <a:buChar char="-"/>
            </a:pPr>
            <a:r>
              <a:rPr lang="fi-FI" sz="2400" dirty="0"/>
              <a:t>Työtön vapaaehtoisena</a:t>
            </a:r>
          </a:p>
          <a:p>
            <a:pPr>
              <a:buFontTx/>
              <a:buChar char="-"/>
            </a:pPr>
            <a:r>
              <a:rPr lang="fi-FI" sz="2400" dirty="0"/>
              <a:t>Alaikäinen vapaaehtoisena</a:t>
            </a:r>
          </a:p>
          <a:p>
            <a:pPr>
              <a:buFontTx/>
              <a:buChar char="-"/>
            </a:pPr>
            <a:r>
              <a:rPr lang="fi-FI" sz="2400" dirty="0"/>
              <a:t>Lasten kanssa toimivat vapaaehtoiset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4117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327546"/>
            <a:ext cx="9875520" cy="1160060"/>
          </a:xfrm>
        </p:spPr>
        <p:txBody>
          <a:bodyPr/>
          <a:lstStyle/>
          <a:p>
            <a:r>
              <a:rPr lang="fi-FI" dirty="0" smtClean="0"/>
              <a:t>RIITTÄVÄT RESURSSIT?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96036" y="1624084"/>
            <a:ext cx="10836322" cy="465388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fi-FI" sz="2800" dirty="0" smtClean="0"/>
              <a:t>Vapaaehtoistoiminnan järjestämiseen kuluu rahaa:</a:t>
            </a:r>
          </a:p>
          <a:p>
            <a:pPr>
              <a:buFontTx/>
              <a:buChar char="-"/>
            </a:pPr>
            <a:r>
              <a:rPr lang="fi-FI" sz="2800" dirty="0" smtClean="0"/>
              <a:t>Koordinaattorin palkka ym. kulut</a:t>
            </a:r>
          </a:p>
          <a:p>
            <a:pPr>
              <a:buFontTx/>
              <a:buChar char="-"/>
            </a:pPr>
            <a:r>
              <a:rPr lang="fi-FI" sz="2800" dirty="0" smtClean="0"/>
              <a:t>Vapaaehtoisten rekrytointi (lehtimainokset, esitteet, rekrytointitapahtumat)</a:t>
            </a:r>
          </a:p>
          <a:p>
            <a:pPr>
              <a:buFontTx/>
              <a:buChar char="-"/>
            </a:pPr>
            <a:r>
              <a:rPr lang="fi-FI" sz="2800" dirty="0" smtClean="0"/>
              <a:t>Toiminnan organisointiin liittyvät puhelin-, postitus ym. kulut</a:t>
            </a:r>
          </a:p>
          <a:p>
            <a:pPr>
              <a:buFontTx/>
              <a:buChar char="-"/>
            </a:pPr>
            <a:r>
              <a:rPr lang="fi-FI" sz="2800" dirty="0" smtClean="0"/>
              <a:t>Toimitilat</a:t>
            </a:r>
          </a:p>
          <a:p>
            <a:pPr>
              <a:buFontTx/>
              <a:buChar char="-"/>
            </a:pPr>
            <a:r>
              <a:rPr lang="fi-FI" sz="2800" dirty="0" smtClean="0"/>
              <a:t>Toimintaan tarvittavat välineet ja materiaalit</a:t>
            </a:r>
          </a:p>
          <a:p>
            <a:pPr>
              <a:buFontTx/>
              <a:buChar char="-"/>
            </a:pPr>
            <a:r>
              <a:rPr lang="fi-FI" sz="2800" dirty="0" smtClean="0"/>
              <a:t>Muut toimintaan liittyvät kulut</a:t>
            </a:r>
          </a:p>
          <a:p>
            <a:pPr>
              <a:buFontTx/>
              <a:buChar char="-"/>
            </a:pPr>
            <a:r>
              <a:rPr lang="fi-FI" sz="2800" dirty="0" smtClean="0"/>
              <a:t>Vapaaehtoisten koulutus, virkistys ja kiittäminen</a:t>
            </a:r>
          </a:p>
          <a:p>
            <a:pPr>
              <a:buFontTx/>
              <a:buChar char="-"/>
            </a:pPr>
            <a:r>
              <a:rPr lang="fi-FI" sz="2800" dirty="0" smtClean="0"/>
              <a:t>Vapaaehtoistoiminnan vakuutukset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7705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52704" y="363940"/>
            <a:ext cx="10377075" cy="850711"/>
          </a:xfrm>
        </p:spPr>
        <p:txBody>
          <a:bodyPr/>
          <a:lstStyle/>
          <a:p>
            <a:r>
              <a:rPr lang="fi-FI" dirty="0" smtClean="0"/>
              <a:t>TYÖTÖN VAPAAEHTOISENA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8490" y="1214651"/>
            <a:ext cx="10945504" cy="5145205"/>
          </a:xfrm>
        </p:spPr>
        <p:txBody>
          <a:bodyPr>
            <a:normAutofit/>
          </a:bodyPr>
          <a:lstStyle/>
          <a:p>
            <a:r>
              <a:rPr lang="fi-FI" sz="2400" b="1" dirty="0" smtClean="0"/>
              <a:t>Työtön voi osallistua vapaaehtoistoimintaan.</a:t>
            </a:r>
          </a:p>
          <a:p>
            <a:r>
              <a:rPr lang="fi-FI" sz="2400" b="1" dirty="0" smtClean="0"/>
              <a:t>On oltava työmarkkinoiden käytettävissä</a:t>
            </a:r>
            <a:r>
              <a:rPr lang="fi-FI" sz="2400" dirty="0" smtClean="0"/>
              <a:t>. </a:t>
            </a:r>
          </a:p>
          <a:p>
            <a:r>
              <a:rPr lang="fi-FI" sz="2400" dirty="0" smtClean="0"/>
              <a:t>Henkilö osallistuu silloin, kun hänelle sopii ja hän voi lopettaa halutessaan.</a:t>
            </a:r>
          </a:p>
          <a:p>
            <a:r>
              <a:rPr lang="fi-FI" sz="2400" dirty="0" smtClean="0"/>
              <a:t> Työtön ei menetä työttömyysetuutta, kun vapaaehtoistoiminta on palkatonta</a:t>
            </a:r>
            <a:r>
              <a:rPr lang="fi-FI" sz="2400" dirty="0"/>
              <a:t>, </a:t>
            </a:r>
            <a:r>
              <a:rPr lang="fi-FI" sz="2400" dirty="0" smtClean="0"/>
              <a:t>yleishyödyllistä toimintaa.</a:t>
            </a:r>
            <a:endParaRPr lang="fi-FI" sz="2400" dirty="0"/>
          </a:p>
          <a:p>
            <a:r>
              <a:rPr lang="fi-FI" sz="2400" dirty="0" smtClean="0"/>
              <a:t>Vapaaehtoistoiminnan määrä päivittäinen </a:t>
            </a:r>
            <a:r>
              <a:rPr lang="fi-FI" sz="2400" dirty="0"/>
              <a:t>tai </a:t>
            </a:r>
            <a:r>
              <a:rPr lang="fi-FI" sz="2400" dirty="0" smtClean="0"/>
              <a:t>viikoittainen ei </a:t>
            </a:r>
            <a:r>
              <a:rPr lang="fi-FI" sz="2400" dirty="0"/>
              <a:t>vaikuta työttömyysetuuden </a:t>
            </a:r>
            <a:r>
              <a:rPr lang="fi-FI" sz="2400" dirty="0" smtClean="0"/>
              <a:t>saamiseen.</a:t>
            </a:r>
          </a:p>
          <a:p>
            <a:r>
              <a:rPr lang="fi-FI" sz="2400" dirty="0" smtClean="0"/>
              <a:t>Yleensä oma </a:t>
            </a:r>
            <a:r>
              <a:rPr lang="fi-FI" sz="2400" dirty="0"/>
              <a:t>suullinen </a:t>
            </a:r>
            <a:r>
              <a:rPr lang="fi-FI" sz="2400" dirty="0" smtClean="0"/>
              <a:t>ilmoitus riittää. TE –toimi pyytää lisäselvityksiä tarvittaessa.</a:t>
            </a:r>
          </a:p>
          <a:p>
            <a:r>
              <a:rPr lang="fi-FI" sz="2400" dirty="0" smtClean="0"/>
              <a:t>Saa osallistua vapaaehtoistoiminnan koulutuksiin (myös esim. hygieniapassi tai ensiapukurssi).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061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TYÖTÖN MAAHANMUUTTAJA VAPAAEHTOISENA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smtClean="0"/>
              <a:t>Vapaaehtoistoimintaan osallistuminen on usein hyvä tapa oppia kieltä, sosiaalisia taitoja ja luoda kontakteja.</a:t>
            </a:r>
          </a:p>
          <a:p>
            <a:r>
              <a:rPr lang="fi-FI" sz="3200" dirty="0"/>
              <a:t>E</a:t>
            </a:r>
            <a:r>
              <a:rPr lang="fi-FI" sz="3200" dirty="0" smtClean="0"/>
              <a:t>i yleensä kirjata kotouttamissuunnitelmaan.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0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ALAIKÄINEN VAPAAEHTOINEN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09684" y="1828800"/>
            <a:ext cx="11013743" cy="4267200"/>
          </a:xfrm>
        </p:spPr>
        <p:txBody>
          <a:bodyPr>
            <a:noAutofit/>
          </a:bodyPr>
          <a:lstStyle/>
          <a:p>
            <a:r>
              <a:rPr lang="fi-FI" sz="2400" dirty="0" smtClean="0"/>
              <a:t>Vapaaehtoistoiminta </a:t>
            </a:r>
            <a:r>
              <a:rPr lang="fi-FI" sz="2400" dirty="0"/>
              <a:t>ei </a:t>
            </a:r>
            <a:r>
              <a:rPr lang="fi-FI" sz="2400" dirty="0" smtClean="0"/>
              <a:t>saa haitata </a:t>
            </a:r>
            <a:r>
              <a:rPr lang="fi-FI" sz="2400" dirty="0"/>
              <a:t>alaikäisen koulunkäyntiä, kasvua </a:t>
            </a:r>
            <a:r>
              <a:rPr lang="fi-FI" sz="2400" dirty="0" smtClean="0"/>
              <a:t>tai  kehitystä</a:t>
            </a:r>
            <a:r>
              <a:rPr lang="fi-FI" sz="2400" dirty="0"/>
              <a:t>. </a:t>
            </a:r>
            <a:endParaRPr lang="fi-FI" sz="2400" dirty="0" smtClean="0"/>
          </a:p>
          <a:p>
            <a:r>
              <a:rPr lang="fi-FI" sz="2400" dirty="0"/>
              <a:t>N</a:t>
            </a:r>
            <a:r>
              <a:rPr lang="fi-FI" sz="2400" dirty="0" smtClean="0"/>
              <a:t>uoren opastaminen on erityisen tärkeää!</a:t>
            </a:r>
          </a:p>
          <a:p>
            <a:r>
              <a:rPr lang="fi-FI" sz="2400" dirty="0" smtClean="0"/>
              <a:t>Nuorelta ei saa vaatia ikään, voimiin tai taitoihin nähden liikaa.</a:t>
            </a:r>
          </a:p>
          <a:p>
            <a:r>
              <a:rPr lang="fi-FI" sz="2400" dirty="0" smtClean="0"/>
              <a:t>Nuori oppii vapaaehtoistoiminnassa tärkeitä taitoja:</a:t>
            </a:r>
          </a:p>
          <a:p>
            <a:pPr marL="4572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- oppii uusia asioita</a:t>
            </a:r>
          </a:p>
          <a:p>
            <a:pPr marL="4572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- vastuun ottamista</a:t>
            </a:r>
          </a:p>
          <a:p>
            <a:pPr marL="4572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- tutustuu uusiin ihmisiin</a:t>
            </a:r>
          </a:p>
          <a:p>
            <a:pPr marL="4572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- oppii sosiaalisia taitoja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581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6854" y="409433"/>
            <a:ext cx="11163868" cy="1214651"/>
          </a:xfrm>
        </p:spPr>
        <p:txBody>
          <a:bodyPr/>
          <a:lstStyle/>
          <a:p>
            <a:r>
              <a:rPr lang="fi-FI" dirty="0" smtClean="0"/>
              <a:t>LASTEN KANSSA TOIMIVAT VAPAAEHTOISET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86854" y="1760561"/>
            <a:ext cx="11163868" cy="4335439"/>
          </a:xfrm>
        </p:spPr>
        <p:txBody>
          <a:bodyPr>
            <a:noAutofit/>
          </a:bodyPr>
          <a:lstStyle/>
          <a:p>
            <a:r>
              <a:rPr lang="fi-FI" sz="2400" dirty="0"/>
              <a:t>Vapaaehtoistehtävän järjestäjällä on oikeus </a:t>
            </a:r>
            <a:r>
              <a:rPr lang="fi-FI" sz="2400" dirty="0" smtClean="0"/>
              <a:t>pyytää rikosrekisteriote </a:t>
            </a:r>
            <a:r>
              <a:rPr lang="fi-FI" sz="2400" dirty="0"/>
              <a:t>vapaaehtoisesta, </a:t>
            </a:r>
            <a:r>
              <a:rPr lang="fi-FI" sz="2400" dirty="0" smtClean="0"/>
              <a:t>jonka tehtäviin kuuluu säännöllisesti alaikäisten ohjausta</a:t>
            </a:r>
            <a:r>
              <a:rPr lang="fi-FI" sz="2400" dirty="0"/>
              <a:t>, hoitoa, huolenpitoa tai muuta </a:t>
            </a:r>
            <a:r>
              <a:rPr lang="fi-FI" sz="2400" dirty="0" smtClean="0"/>
              <a:t>yhdessäoloa.</a:t>
            </a:r>
          </a:p>
          <a:p>
            <a:r>
              <a:rPr lang="fi-FI" sz="2400" dirty="0" smtClean="0"/>
              <a:t>Rikostaustan selvittäminen ei siis ole pakollista, mutta sitä kannattaa harkita.</a:t>
            </a:r>
          </a:p>
          <a:p>
            <a:r>
              <a:rPr lang="fi-FI" sz="2400" dirty="0" smtClean="0"/>
              <a:t>Vapaaehtoiselta pitää pyytää kirjallinen suostumus rikostaustaotteen pyytämiseen.</a:t>
            </a:r>
          </a:p>
          <a:p>
            <a:r>
              <a:rPr lang="fi-FI" sz="2400" dirty="0" smtClean="0"/>
              <a:t>Rekisteriote tilataan Oikeusrekisterikeskuksesta </a:t>
            </a:r>
            <a:r>
              <a:rPr lang="fi-FI" sz="2400" dirty="0" smtClean="0">
                <a:hlinkClick r:id="rId2"/>
              </a:rPr>
              <a:t>https</a:t>
            </a:r>
            <a:r>
              <a:rPr lang="fi-FI" sz="2400" dirty="0">
                <a:hlinkClick r:id="rId2"/>
              </a:rPr>
              <a:t>://</a:t>
            </a:r>
            <a:r>
              <a:rPr lang="fi-FI" sz="2400" dirty="0" smtClean="0">
                <a:hlinkClick r:id="rId2"/>
              </a:rPr>
              <a:t>www.oikeusrekisterikeskus.fi/fi/index/oikeusrekisterikeskus/lomakkeet.html</a:t>
            </a:r>
            <a:endParaRPr lang="fi-FI" sz="2400" dirty="0"/>
          </a:p>
          <a:p>
            <a:r>
              <a:rPr lang="fi-FI" sz="2400" dirty="0" smtClean="0"/>
              <a:t>Rekisteriote maksaa 12€ / kpl.</a:t>
            </a:r>
          </a:p>
          <a:p>
            <a:endParaRPr lang="fi-FI" sz="2400" dirty="0"/>
          </a:p>
          <a:p>
            <a:r>
              <a:rPr lang="fi-FI" sz="2400" dirty="0" smtClean="0"/>
              <a:t>(</a:t>
            </a:r>
            <a:r>
              <a:rPr lang="fi-FI" sz="2400" dirty="0"/>
              <a:t>Laki lasten kanssa toimivien vapaaehtoisten rikostaustan selvittämisestä 148/2014)</a:t>
            </a:r>
          </a:p>
        </p:txBody>
      </p:sp>
    </p:spTree>
    <p:extLst>
      <p:ext uri="{BB962C8B-B14F-4D97-AF65-F5344CB8AC3E}">
        <p14:creationId xmlns:p14="http://schemas.microsoft.com/office/powerpoint/2010/main" val="17436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4967" y="609600"/>
            <a:ext cx="10513553" cy="1356360"/>
          </a:xfrm>
        </p:spPr>
        <p:txBody>
          <a:bodyPr/>
          <a:lstStyle/>
          <a:p>
            <a:r>
              <a:rPr lang="fi-FI" dirty="0" smtClean="0"/>
              <a:t>VAPAAEHTOISTOIMINTA ON YHTEISTYÖTÄ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smtClean="0"/>
              <a:t>Nykyään yleistä tehdä vapaaehtoistyötä ammattilaisten rinnalla.</a:t>
            </a:r>
          </a:p>
          <a:p>
            <a:r>
              <a:rPr lang="fi-FI" sz="3200" dirty="0" smtClean="0"/>
              <a:t>Selkeä työnjako</a:t>
            </a:r>
            <a:r>
              <a:rPr lang="fi-FI" sz="3200" dirty="0"/>
              <a:t> </a:t>
            </a:r>
            <a:r>
              <a:rPr lang="fi-FI" sz="3200" dirty="0" smtClean="0"/>
              <a:t>ammattilaisten ja vapaaehtoisten kesken.</a:t>
            </a:r>
          </a:p>
          <a:p>
            <a:r>
              <a:rPr lang="fi-FI" sz="3200" dirty="0" smtClean="0"/>
              <a:t>Työntekijät kantavat aina ammatillisen vastuun!</a:t>
            </a:r>
          </a:p>
          <a:p>
            <a:r>
              <a:rPr lang="fi-FI" sz="3200" dirty="0"/>
              <a:t>Tiedonkulku on tärkeää.</a:t>
            </a:r>
          </a:p>
          <a:p>
            <a:r>
              <a:rPr lang="fi-FI" sz="3200" dirty="0" smtClean="0"/>
              <a:t>Vapaaehtoistoimijoita tulee arvostaa!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402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LISÄLUKEMISTA </a:t>
            </a:r>
            <a:r>
              <a:rPr lang="fi-FI" dirty="0" smtClean="0">
                <a:sym typeface="Wingdings" panose="05000000000000000000" pitchFamily="2" charset="2"/>
              </a:rPr>
              <a:t>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i-FI" b="1" dirty="0" smtClean="0"/>
              <a:t>Vapaaehtoistoiminnasta iloa monille </a:t>
            </a:r>
            <a:r>
              <a:rPr lang="fi-FI" dirty="0" smtClean="0"/>
              <a:t>– Hyvinvointia tukevan vapaaehtoistyön vastuut ja käytännöt. Sitran selvityksiä 93. 2015.</a:t>
            </a:r>
            <a:endParaRPr lang="fi-FI" dirty="0"/>
          </a:p>
          <a:p>
            <a:pPr marL="45720" indent="0">
              <a:buNone/>
            </a:pPr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media.sitra.fi/2017/02/27174908/Selvityksia93-2.pdf</a:t>
            </a:r>
            <a:endParaRPr lang="fi-FI" dirty="0" smtClean="0"/>
          </a:p>
          <a:p>
            <a:pPr marL="45720" indent="0">
              <a:buNone/>
            </a:pPr>
            <a:endParaRPr lang="fi-FI" dirty="0" smtClean="0"/>
          </a:p>
          <a:p>
            <a:pPr marL="4572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8537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VAPAAEHTOISTOIMINTA ON?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6603" y="2057400"/>
            <a:ext cx="11600597" cy="4357048"/>
          </a:xfrm>
        </p:spPr>
        <p:txBody>
          <a:bodyPr>
            <a:normAutofit/>
          </a:bodyPr>
          <a:lstStyle/>
          <a:p>
            <a:r>
              <a:rPr lang="fi-FI" sz="4000" dirty="0"/>
              <a:t> </a:t>
            </a:r>
            <a:r>
              <a:rPr lang="fi-FI" sz="4000" dirty="0" smtClean="0"/>
              <a:t>Toimintaa </a:t>
            </a:r>
            <a:r>
              <a:rPr lang="fi-FI" sz="4000" b="1" dirty="0" smtClean="0"/>
              <a:t>vapaaehtoisesti</a:t>
            </a:r>
            <a:r>
              <a:rPr lang="fi-FI" sz="4000" dirty="0" smtClean="0"/>
              <a:t> ilman palkkaa tai palkkiota.</a:t>
            </a:r>
          </a:p>
          <a:p>
            <a:r>
              <a:rPr lang="fi-FI" sz="4000" dirty="0" smtClean="0"/>
              <a:t>Vapaaehtoistoiminta on ihmisten tukemista tai auttamista </a:t>
            </a:r>
            <a:r>
              <a:rPr lang="fi-FI" sz="4000" b="1" dirty="0" smtClean="0"/>
              <a:t>tavallisen ihmisen tiedoilla ja taidoilla</a:t>
            </a:r>
            <a:r>
              <a:rPr lang="fi-FI" sz="4000" dirty="0" smtClean="0"/>
              <a:t>.</a:t>
            </a:r>
          </a:p>
          <a:p>
            <a:r>
              <a:rPr lang="fi-FI" sz="4000" dirty="0" smtClean="0"/>
              <a:t> Vapaaehtoinen antaa aikaansa ja osaamistaan </a:t>
            </a:r>
            <a:r>
              <a:rPr lang="fi-FI" sz="4000" b="1" dirty="0" smtClean="0"/>
              <a:t>yhteiseksi hyväksi</a:t>
            </a:r>
            <a:r>
              <a:rPr lang="fi-FI" sz="4000" dirty="0" smtClean="0"/>
              <a:t>.</a:t>
            </a:r>
          </a:p>
          <a:p>
            <a:endParaRPr lang="fi-FI" sz="4000" dirty="0" smtClean="0"/>
          </a:p>
          <a:p>
            <a:pPr marL="4572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64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fi-FI" sz="4000" b="1" dirty="0" smtClean="0"/>
              <a:t>Vapaaehtoinen päättää itse </a:t>
            </a:r>
          </a:p>
          <a:p>
            <a:pPr marL="45720" indent="0" algn="ctr">
              <a:buNone/>
            </a:pPr>
            <a:r>
              <a:rPr lang="fi-FI" sz="4000" b="1" dirty="0" smtClean="0"/>
              <a:t>mihin ja milloin haluaa osallistua.</a:t>
            </a:r>
          </a:p>
          <a:p>
            <a:pPr marL="45720" indent="0" algn="ctr">
              <a:buNone/>
            </a:pPr>
            <a:endParaRPr lang="fi-FI" sz="4000" b="1" dirty="0"/>
          </a:p>
          <a:p>
            <a:pPr marL="45720" indent="0" algn="ctr">
              <a:buNone/>
            </a:pPr>
            <a:r>
              <a:rPr lang="fi-FI" sz="4000" b="1" dirty="0" smtClean="0"/>
              <a:t>Vapaaehtoistoiminta on organisoitua toimintaa.</a:t>
            </a:r>
          </a:p>
          <a:p>
            <a:pPr marL="45720" indent="0" algn="ctr">
              <a:buNone/>
            </a:pPr>
            <a:endParaRPr lang="fi-FI" sz="4000" b="1" dirty="0" smtClean="0"/>
          </a:p>
          <a:p>
            <a:pPr marL="45720" indent="0" algn="ctr">
              <a:buNone/>
            </a:pPr>
            <a:r>
              <a:rPr lang="fi-FI" sz="4000" b="1" dirty="0" smtClean="0"/>
              <a:t>Toiminnan järjestäjänä toimivat esim. rekisteröidyt yhdistykset, säätiöt, uskonnolliset yhteisöt, kunnat…</a:t>
            </a:r>
          </a:p>
          <a:p>
            <a:pPr marL="45720" indent="0" algn="ctr">
              <a:buNone/>
            </a:pP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34442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4153469"/>
          </a:xfrm>
        </p:spPr>
        <p:txBody>
          <a:bodyPr>
            <a:normAutofit/>
          </a:bodyPr>
          <a:lstStyle/>
          <a:p>
            <a:pPr algn="ctr"/>
            <a:r>
              <a:rPr lang="fi-FI" sz="6000" b="1" dirty="0" smtClean="0"/>
              <a:t/>
            </a:r>
            <a:br>
              <a:rPr lang="fi-FI" sz="6000" b="1" dirty="0" smtClean="0"/>
            </a:br>
            <a:r>
              <a:rPr lang="fi-FI" sz="6000" b="1" dirty="0" smtClean="0"/>
              <a:t>ERILAISIA VAPAAEHTOISIA TARVITAAN.</a:t>
            </a:r>
            <a:endParaRPr lang="fi-FI" sz="6000" b="1" dirty="0"/>
          </a:p>
        </p:txBody>
      </p:sp>
    </p:spTree>
    <p:extLst>
      <p:ext uri="{BB962C8B-B14F-4D97-AF65-F5344CB8AC3E}">
        <p14:creationId xmlns:p14="http://schemas.microsoft.com/office/powerpoint/2010/main" val="33984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1143000" y="1583140"/>
            <a:ext cx="9872871" cy="45128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fi-FI" sz="6000" b="1" dirty="0" smtClean="0"/>
          </a:p>
          <a:p>
            <a:pPr marL="45720" indent="0" algn="ctr">
              <a:buNone/>
            </a:pPr>
            <a:r>
              <a:rPr lang="fi-FI" sz="6000" b="1" dirty="0" smtClean="0"/>
              <a:t>JOKAINEN TEHTÄVÄ ON YHTÄ ARVOKAS. </a:t>
            </a:r>
            <a:endParaRPr lang="fi-FI" sz="6000" b="1" dirty="0"/>
          </a:p>
        </p:txBody>
      </p:sp>
    </p:spTree>
    <p:extLst>
      <p:ext uri="{BB962C8B-B14F-4D97-AF65-F5344CB8AC3E}">
        <p14:creationId xmlns:p14="http://schemas.microsoft.com/office/powerpoint/2010/main" val="19526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3000" y="313899"/>
            <a:ext cx="9875520" cy="1173707"/>
          </a:xfrm>
        </p:spPr>
        <p:txBody>
          <a:bodyPr/>
          <a:lstStyle/>
          <a:p>
            <a:r>
              <a:rPr lang="fi-FI" dirty="0" smtClean="0"/>
              <a:t>VAPAAEHTOISTOIMINAN PERIAATTEET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36980" y="1487607"/>
            <a:ext cx="10278892" cy="4981432"/>
          </a:xfrm>
        </p:spPr>
        <p:txBody>
          <a:bodyPr>
            <a:normAutofit/>
          </a:bodyPr>
          <a:lstStyle/>
          <a:p>
            <a:r>
              <a:rPr lang="fi-FI" dirty="0" smtClean="0"/>
              <a:t> </a:t>
            </a:r>
            <a:r>
              <a:rPr lang="fi-FI" sz="2800" b="1" dirty="0" smtClean="0"/>
              <a:t>VAPAAEHTOISUUS </a:t>
            </a:r>
          </a:p>
          <a:p>
            <a:r>
              <a:rPr lang="fi-FI" sz="2800" b="1" dirty="0"/>
              <a:t>PALKATTOMUUS</a:t>
            </a:r>
          </a:p>
          <a:p>
            <a:r>
              <a:rPr lang="fi-FI" sz="2800" b="1" dirty="0" smtClean="0"/>
              <a:t>EI-AMMATTIMAISUUS (tavallisen ihmisen tiedoilla ja taidoilla)</a:t>
            </a:r>
          </a:p>
          <a:p>
            <a:r>
              <a:rPr lang="fi-FI" sz="2800" b="1" dirty="0" smtClean="0"/>
              <a:t>TOISTEN KUNNIOITTAMINEN JA SUVAITSEVAISUUS</a:t>
            </a:r>
          </a:p>
          <a:p>
            <a:r>
              <a:rPr lang="fi-FI" sz="2800" b="1" dirty="0"/>
              <a:t>VAITIOLOVELVOLLISUUS</a:t>
            </a:r>
            <a:endParaRPr lang="fi-FI" sz="2800" b="1" dirty="0" smtClean="0"/>
          </a:p>
          <a:p>
            <a:r>
              <a:rPr lang="fi-FI" sz="2800" b="1" dirty="0" smtClean="0"/>
              <a:t>SITOUTUMINEN TOIMINTAAN</a:t>
            </a:r>
          </a:p>
          <a:p>
            <a:r>
              <a:rPr lang="fi-FI" sz="2800" b="1" dirty="0" smtClean="0"/>
              <a:t>OIKEUS TUKEEN JA OHJAUKSEEN</a:t>
            </a:r>
          </a:p>
          <a:p>
            <a:r>
              <a:rPr lang="fi-FI" sz="2800" b="1" dirty="0" smtClean="0"/>
              <a:t>TOIMINNAN ILO</a:t>
            </a:r>
          </a:p>
        </p:txBody>
      </p:sp>
    </p:spTree>
    <p:extLst>
      <p:ext uri="{BB962C8B-B14F-4D97-AF65-F5344CB8AC3E}">
        <p14:creationId xmlns:p14="http://schemas.microsoft.com/office/powerpoint/2010/main" val="6163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VAPAAEHTOINEN SAA TEHDÄ?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b="1" dirty="0"/>
              <a:t>Lainsäädäntö ei suoraan määrää mitä vapaaehtoinen saa ja mitä ei saa tehdä</a:t>
            </a:r>
            <a:r>
              <a:rPr lang="fi-FI" sz="3200" b="1" dirty="0" smtClean="0"/>
              <a:t>.</a:t>
            </a:r>
          </a:p>
          <a:p>
            <a:r>
              <a:rPr lang="fi-FI" sz="3200" b="1" dirty="0" smtClean="0"/>
              <a:t>Vapaaehtoisena tehdään hyvin erilaisia asioita.</a:t>
            </a:r>
            <a:endParaRPr lang="fi-FI" sz="3200" b="1" dirty="0"/>
          </a:p>
          <a:p>
            <a:pPr marL="4572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63376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usta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TM03457444[[fn=Perusta]]</Template>
  <TotalTime>1826</TotalTime>
  <Words>1318</Words>
  <Application>Microsoft Office PowerPoint</Application>
  <PresentationFormat>Mukautettu</PresentationFormat>
  <Paragraphs>207</Paragraphs>
  <Slides>36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36</vt:i4>
      </vt:variant>
    </vt:vector>
  </HeadingPairs>
  <TitlesOfParts>
    <vt:vector size="37" baseType="lpstr">
      <vt:lpstr>Perusta</vt:lpstr>
      <vt:lpstr>Vapaaehtoistoiminnan järjestäminen</vt:lpstr>
      <vt:lpstr>VAPAAEHTOISTOIMINNAN JÄRJESTÄMINEN</vt:lpstr>
      <vt:lpstr>13.10.2018 Vapaaehtoistoiminnan järjestäjän velvollisuudet </vt:lpstr>
      <vt:lpstr>MITÄ VAPAAEHTOISTOIMINTA ON?</vt:lpstr>
      <vt:lpstr>PowerPoint-esitys</vt:lpstr>
      <vt:lpstr> ERILAISIA VAPAAEHTOISIA TARVITAAN.</vt:lpstr>
      <vt:lpstr>PowerPoint-esitys</vt:lpstr>
      <vt:lpstr>VAPAAEHTOISTOIMINAN PERIAATTEET</vt:lpstr>
      <vt:lpstr>MITÄ VAPAAEHTOINEN SAA TEHDÄ?</vt:lpstr>
      <vt:lpstr>MITÄ VAPAAEHTOINEN EI SAA TEHDÄ?</vt:lpstr>
      <vt:lpstr>MITÄ VAPAAEHTOINEN EI SAA TEHDÄ</vt:lpstr>
      <vt:lpstr>MITÄ VAPAAEHTOINEN EI SAA TEHDÄ</vt:lpstr>
      <vt:lpstr>TOIMINNAN JÄRJESTÄJÄN VASTUU</vt:lpstr>
      <vt:lpstr>VAPAAEHTOISTOIMINNAN  JÄRJESTÄJÄN VASTUU</vt:lpstr>
      <vt:lpstr>TYÖTURVALLISUUS VAPAAEHTOISTYÖSSÄ</vt:lpstr>
      <vt:lpstr>TURVALLISUUS VAPAAEHTOISTYÖSSÄ</vt:lpstr>
      <vt:lpstr>VAPAAEHTOISTOIMINAN VAKUUTUKSET</vt:lpstr>
      <vt:lpstr>TAPATURMAVAKUUTUS VAPAAEHTOISILLE </vt:lpstr>
      <vt:lpstr>VASTUUVAKUUTUS</vt:lpstr>
      <vt:lpstr>VAKUUTUKSISTA / POTILASVAKUUTUS</vt:lpstr>
      <vt:lpstr>HENKILÖTIETOLAKI  EU:n yleinen tietosuoja-asetus 2016/679  (GDPR =General Data Protection Regulation)</vt:lpstr>
      <vt:lpstr>HENKILÖTIETOLAKI</vt:lpstr>
      <vt:lpstr>HENKILÖTIETOLAKI</vt:lpstr>
      <vt:lpstr>HENKILÖTIETOLAKI</vt:lpstr>
      <vt:lpstr>VAPAAEHTOISEN KULUKORVAUKSET</vt:lpstr>
      <vt:lpstr>VAPAAEHTOISEN KULUKORAUKSET / RUOKA</vt:lpstr>
      <vt:lpstr>VAPAAEHTOISEN KULUKORVAUKSET/ MATKAT</vt:lpstr>
      <vt:lpstr>VAPAAEHTOISEN KULUKORVAUKSET /  MUUT KULUT</vt:lpstr>
      <vt:lpstr>VAPAAEHTOISTEN PALKITSEMINEN</vt:lpstr>
      <vt:lpstr>RIITTÄVÄT RESURSSIT?</vt:lpstr>
      <vt:lpstr>TYÖTÖN VAPAAEHTOISENA</vt:lpstr>
      <vt:lpstr>TYÖTÖN MAAHANMUUTTAJA VAPAAEHTOISENA</vt:lpstr>
      <vt:lpstr>ALAIKÄINEN VAPAAEHTOINEN </vt:lpstr>
      <vt:lpstr>LASTEN KANSSA TOIMIVAT VAPAAEHTOISET</vt:lpstr>
      <vt:lpstr>VAPAAEHTOISTOIMINTA ON YHTEISTYÖTÄ</vt:lpstr>
      <vt:lpstr>LISÄLUKEMISTA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Vapaaehtoistoiminnan järjestäminen</dc:title>
  <dc:creator>Kalevi Kaakko</dc:creator>
  <cp:lastModifiedBy>admin</cp:lastModifiedBy>
  <cp:revision>107</cp:revision>
  <cp:lastPrinted>2018-10-11T10:27:37Z</cp:lastPrinted>
  <dcterms:created xsi:type="dcterms:W3CDTF">2018-10-02T06:44:17Z</dcterms:created>
  <dcterms:modified xsi:type="dcterms:W3CDTF">2018-10-16T10:39:17Z</dcterms:modified>
</cp:coreProperties>
</file>