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9" r:id="rId3"/>
    <p:sldId id="298" r:id="rId4"/>
    <p:sldId id="257" r:id="rId5"/>
    <p:sldId id="282" r:id="rId6"/>
    <p:sldId id="274" r:id="rId7"/>
    <p:sldId id="276" r:id="rId8"/>
    <p:sldId id="275" r:id="rId9"/>
    <p:sldId id="258" r:id="rId10"/>
    <p:sldId id="272" r:id="rId11"/>
    <p:sldId id="300" r:id="rId12"/>
    <p:sldId id="273" r:id="rId13"/>
    <p:sldId id="259" r:id="rId14"/>
    <p:sldId id="260" r:id="rId15"/>
    <p:sldId id="262" r:id="rId16"/>
    <p:sldId id="290" r:id="rId17"/>
    <p:sldId id="285" r:id="rId18"/>
    <p:sldId id="263" r:id="rId19"/>
    <p:sldId id="287" r:id="rId20"/>
    <p:sldId id="264" r:id="rId21"/>
    <p:sldId id="286" r:id="rId22"/>
    <p:sldId id="291" r:id="rId23"/>
    <p:sldId id="277" r:id="rId24"/>
    <p:sldId id="292" r:id="rId25"/>
    <p:sldId id="284" r:id="rId26"/>
    <p:sldId id="293" r:id="rId27"/>
    <p:sldId id="289" r:id="rId28"/>
    <p:sldId id="281" r:id="rId29"/>
    <p:sldId id="265" r:id="rId30"/>
    <p:sldId id="266" r:id="rId31"/>
    <p:sldId id="267" r:id="rId3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8" d="100"/>
          <a:sy n="78" d="100"/>
        </p:scale>
        <p:origin x="-1218" y="-7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AC5D9-E4E1-4EF0-981A-8A62D10B9EA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339FB15-0AEB-458A-993C-938E6E42C66E}">
      <dgm:prSet phldrT="[Teksti]"/>
      <dgm:spPr/>
      <dgm:t>
        <a:bodyPr/>
        <a:lstStyle/>
        <a:p>
          <a:r>
            <a:rPr lang="fi-FI" dirty="0" smtClean="0"/>
            <a:t>06.10.2018 </a:t>
          </a:r>
        </a:p>
        <a:p>
          <a:r>
            <a:rPr lang="ru-RU" dirty="0" smtClean="0"/>
            <a:t>ЗНАКОМСТВО С ВОЛОНТЕРСКОЙ ДЕЯТЕЛЬНОСТЬЮ</a:t>
          </a:r>
          <a:endParaRPr lang="fi-FI" dirty="0" smtClean="0"/>
        </a:p>
        <a:p>
          <a:r>
            <a:rPr lang="fi-FI" dirty="0" smtClean="0"/>
            <a:t>Diana Laine</a:t>
          </a:r>
          <a:endParaRPr lang="fi-FI" dirty="0"/>
        </a:p>
      </dgm:t>
    </dgm:pt>
    <dgm:pt modelId="{AA946763-35CF-4462-B93C-501C933943EE}" type="parTrans" cxnId="{244A7BEC-5435-4CC7-A186-B1EB060D1792}">
      <dgm:prSet/>
      <dgm:spPr/>
      <dgm:t>
        <a:bodyPr/>
        <a:lstStyle/>
        <a:p>
          <a:endParaRPr lang="fi-FI"/>
        </a:p>
      </dgm:t>
    </dgm:pt>
    <dgm:pt modelId="{DA60E90B-E12E-4AB3-A1E3-2EFAE353B8BF}" type="sibTrans" cxnId="{244A7BEC-5435-4CC7-A186-B1EB060D1792}">
      <dgm:prSet/>
      <dgm:spPr/>
      <dgm:t>
        <a:bodyPr/>
        <a:lstStyle/>
        <a:p>
          <a:endParaRPr lang="fi-FI"/>
        </a:p>
      </dgm:t>
    </dgm:pt>
    <dgm:pt modelId="{2D62A71D-B1D0-41C7-851F-CFDC7E42FDD7}">
      <dgm:prSet phldrT="[Teksti]"/>
      <dgm:spPr/>
      <dgm:t>
        <a:bodyPr/>
        <a:lstStyle/>
        <a:p>
          <a:r>
            <a:rPr lang="fi-FI" dirty="0" smtClean="0"/>
            <a:t>20.10.2018 </a:t>
          </a:r>
        </a:p>
        <a:p>
          <a:r>
            <a:rPr lang="ru-RU" dirty="0" smtClean="0"/>
            <a:t>БУДНИ С ВОЛОНТЕРОМ</a:t>
          </a:r>
          <a:endParaRPr lang="fi-FI" dirty="0" smtClean="0"/>
        </a:p>
        <a:p>
          <a:r>
            <a:rPr lang="fi-FI" dirty="0" smtClean="0"/>
            <a:t>Annukka Helander</a:t>
          </a:r>
          <a:endParaRPr lang="fi-FI" dirty="0"/>
        </a:p>
      </dgm:t>
    </dgm:pt>
    <dgm:pt modelId="{34129603-2EAA-4759-A306-81E8FDDB4206}" type="parTrans" cxnId="{EE00557A-8BD2-425D-AE43-60CF1DE18520}">
      <dgm:prSet/>
      <dgm:spPr/>
      <dgm:t>
        <a:bodyPr/>
        <a:lstStyle/>
        <a:p>
          <a:endParaRPr lang="fi-FI"/>
        </a:p>
      </dgm:t>
    </dgm:pt>
    <dgm:pt modelId="{48680ADC-1615-43B8-B1D6-079B0D3C8D7B}" type="sibTrans" cxnId="{EE00557A-8BD2-425D-AE43-60CF1DE18520}">
      <dgm:prSet/>
      <dgm:spPr/>
      <dgm:t>
        <a:bodyPr/>
        <a:lstStyle/>
        <a:p>
          <a:endParaRPr lang="fi-FI"/>
        </a:p>
      </dgm:t>
    </dgm:pt>
    <dgm:pt modelId="{8F3DFB93-CC9E-4697-B0A5-6B54B2647FC6}">
      <dgm:prSet phldrT="[Teksti]"/>
      <dgm:spPr/>
      <dgm:t>
        <a:bodyPr/>
        <a:lstStyle/>
        <a:p>
          <a:r>
            <a:rPr lang="fi-FI" dirty="0" smtClean="0"/>
            <a:t>27.10.2018 </a:t>
          </a:r>
        </a:p>
        <a:p>
          <a:r>
            <a:rPr lang="ru-RU" dirty="0" smtClean="0"/>
            <a:t>НАЧАЛО ДОБРОВОЛЬЧЕСКОЙ ДЕЯТЕЛЬНОСТИ</a:t>
          </a:r>
          <a:endParaRPr lang="fi-FI" dirty="0" smtClean="0"/>
        </a:p>
        <a:p>
          <a:r>
            <a:rPr lang="fi-FI" dirty="0" smtClean="0"/>
            <a:t>Tiina Valtanen</a:t>
          </a:r>
          <a:endParaRPr lang="fi-FI" dirty="0"/>
        </a:p>
      </dgm:t>
    </dgm:pt>
    <dgm:pt modelId="{54AC9066-BBFD-43B0-8C70-3D16D3CFA3F6}" type="parTrans" cxnId="{6F381E31-C43C-4F27-BC9D-9A753D60F481}">
      <dgm:prSet/>
      <dgm:spPr/>
      <dgm:t>
        <a:bodyPr/>
        <a:lstStyle/>
        <a:p>
          <a:endParaRPr lang="fi-FI"/>
        </a:p>
      </dgm:t>
    </dgm:pt>
    <dgm:pt modelId="{0BDF8385-DFD1-4652-A428-7A358A79E83A}" type="sibTrans" cxnId="{6F381E31-C43C-4F27-BC9D-9A753D60F481}">
      <dgm:prSet/>
      <dgm:spPr/>
      <dgm:t>
        <a:bodyPr/>
        <a:lstStyle/>
        <a:p>
          <a:endParaRPr lang="fi-FI"/>
        </a:p>
      </dgm:t>
    </dgm:pt>
    <dgm:pt modelId="{F7779BFF-5A40-45D1-B695-4B6A989989EE}">
      <dgm:prSet phldrT="[Teksti]"/>
      <dgm:spPr/>
      <dgm:t>
        <a:bodyPr/>
        <a:lstStyle/>
        <a:p>
          <a:r>
            <a:rPr lang="fi-FI" dirty="0" smtClean="0"/>
            <a:t>13.10.2018 </a:t>
          </a:r>
        </a:p>
        <a:p>
          <a:r>
            <a:rPr lang="ru-RU" dirty="0" smtClean="0"/>
            <a:t>ОБЯЗАННОСТИ ОРГАНИЗАТОРОВ </a:t>
          </a:r>
          <a:r>
            <a:rPr lang="fi-FI" dirty="0" smtClean="0"/>
            <a:t> </a:t>
          </a:r>
          <a:r>
            <a:rPr lang="ru-RU" dirty="0" smtClean="0"/>
            <a:t>ВОЛОНТЕРСТВА</a:t>
          </a:r>
          <a:endParaRPr lang="fi-FI" dirty="0" smtClean="0"/>
        </a:p>
        <a:p>
          <a:r>
            <a:rPr lang="fi-FI" dirty="0" smtClean="0"/>
            <a:t>Helinä Hätönen</a:t>
          </a:r>
          <a:endParaRPr lang="fi-FI" dirty="0"/>
        </a:p>
      </dgm:t>
    </dgm:pt>
    <dgm:pt modelId="{15AD5D75-AD3B-4AE3-BC07-6089D9D9A303}" type="parTrans" cxnId="{60447DD4-C5A2-482E-A797-CAA07E8C10E4}">
      <dgm:prSet/>
      <dgm:spPr/>
      <dgm:t>
        <a:bodyPr/>
        <a:lstStyle/>
        <a:p>
          <a:endParaRPr lang="fi-FI"/>
        </a:p>
      </dgm:t>
    </dgm:pt>
    <dgm:pt modelId="{AB46A3EA-F080-4AF1-BC68-1162C0858E62}" type="sibTrans" cxnId="{60447DD4-C5A2-482E-A797-CAA07E8C10E4}">
      <dgm:prSet/>
      <dgm:spPr/>
      <dgm:t>
        <a:bodyPr/>
        <a:lstStyle/>
        <a:p>
          <a:endParaRPr lang="fi-FI"/>
        </a:p>
      </dgm:t>
    </dgm:pt>
    <dgm:pt modelId="{3F360419-915B-4909-8734-D6D38C3CF86C}" type="pres">
      <dgm:prSet presAssocID="{3AEAC5D9-E4E1-4EF0-981A-8A62D10B9EAD}" presName="linearFlow" presStyleCnt="0">
        <dgm:presLayoutVars>
          <dgm:dir/>
          <dgm:resizeHandles val="exact"/>
        </dgm:presLayoutVars>
      </dgm:prSet>
      <dgm:spPr/>
    </dgm:pt>
    <dgm:pt modelId="{8F1E996C-FD0D-417E-BC1F-B64232938173}" type="pres">
      <dgm:prSet presAssocID="{6339FB15-0AEB-458A-993C-938E6E42C66E}" presName="composite" presStyleCnt="0"/>
      <dgm:spPr/>
    </dgm:pt>
    <dgm:pt modelId="{0107D09D-1AA5-44FC-80A7-69B778BDCC6F}" type="pres">
      <dgm:prSet presAssocID="{6339FB15-0AEB-458A-993C-938E6E42C66E}" presName="imgShp" presStyleLbl="fgImgPlace1" presStyleIdx="0" presStyleCnt="4" custScaleX="94401" custScaleY="7556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i-FI"/>
        </a:p>
      </dgm:t>
    </dgm:pt>
    <dgm:pt modelId="{CB0FD430-865B-4B01-A241-8A2511E972E7}" type="pres">
      <dgm:prSet presAssocID="{6339FB15-0AEB-458A-993C-938E6E42C66E}" presName="txShp" presStyleLbl="node1" presStyleIdx="0" presStyleCnt="4" custScaleX="1003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E29090-9D41-421A-994C-E61E9D530380}" type="pres">
      <dgm:prSet presAssocID="{DA60E90B-E12E-4AB3-A1E3-2EFAE353B8BF}" presName="spacing" presStyleCnt="0"/>
      <dgm:spPr/>
    </dgm:pt>
    <dgm:pt modelId="{25F3DADC-BAEB-489B-BBE2-A8B4257BE55D}" type="pres">
      <dgm:prSet presAssocID="{F7779BFF-5A40-45D1-B695-4B6A989989EE}" presName="composite" presStyleCnt="0"/>
      <dgm:spPr/>
    </dgm:pt>
    <dgm:pt modelId="{0E703315-6FC5-4852-AAAD-F946C0079843}" type="pres">
      <dgm:prSet presAssocID="{F7779BFF-5A40-45D1-B695-4B6A989989EE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8906C01-7D40-4078-A737-8B236080390B}" type="pres">
      <dgm:prSet presAssocID="{F7779BFF-5A40-45D1-B695-4B6A989989EE}" presName="txShp" presStyleLbl="node1" presStyleIdx="1" presStyleCnt="4" custScaleX="1003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4806CD4-4A60-4B65-9299-6E2E6D3D7514}" type="pres">
      <dgm:prSet presAssocID="{AB46A3EA-F080-4AF1-BC68-1162C0858E62}" presName="spacing" presStyleCnt="0"/>
      <dgm:spPr/>
    </dgm:pt>
    <dgm:pt modelId="{A2B07B16-BF5F-4687-8868-8BBFB27C7C10}" type="pres">
      <dgm:prSet presAssocID="{2D62A71D-B1D0-41C7-851F-CFDC7E42FDD7}" presName="composite" presStyleCnt="0"/>
      <dgm:spPr/>
    </dgm:pt>
    <dgm:pt modelId="{3AFD64A7-89BD-4DA6-B07E-177917CBE8C0}" type="pres">
      <dgm:prSet presAssocID="{2D62A71D-B1D0-41C7-851F-CFDC7E42FDD7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3701B667-F7B3-46F7-B440-B2A6AE5BAD23}" type="pres">
      <dgm:prSet presAssocID="{2D62A71D-B1D0-41C7-851F-CFDC7E42FDD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485619-AAB4-4D75-8218-7C69FB577949}" type="pres">
      <dgm:prSet presAssocID="{48680ADC-1615-43B8-B1D6-079B0D3C8D7B}" presName="spacing" presStyleCnt="0"/>
      <dgm:spPr/>
    </dgm:pt>
    <dgm:pt modelId="{2DCB062D-67EA-4E82-8C5B-65EC9731BEF9}" type="pres">
      <dgm:prSet presAssocID="{8F3DFB93-CC9E-4697-B0A5-6B54B2647FC6}" presName="composite" presStyleCnt="0"/>
      <dgm:spPr/>
    </dgm:pt>
    <dgm:pt modelId="{0ED870BF-76FA-4384-AAB5-C713F2614313}" type="pres">
      <dgm:prSet presAssocID="{8F3DFB93-CC9E-4697-B0A5-6B54B2647FC6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B091D755-3E58-4D7A-8A3F-592528896EF6}" type="pres">
      <dgm:prSet presAssocID="{8F3DFB93-CC9E-4697-B0A5-6B54B2647FC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F381E31-C43C-4F27-BC9D-9A753D60F481}" srcId="{3AEAC5D9-E4E1-4EF0-981A-8A62D10B9EAD}" destId="{8F3DFB93-CC9E-4697-B0A5-6B54B2647FC6}" srcOrd="3" destOrd="0" parTransId="{54AC9066-BBFD-43B0-8C70-3D16D3CFA3F6}" sibTransId="{0BDF8385-DFD1-4652-A428-7A358A79E83A}"/>
    <dgm:cxn modelId="{9536B137-73AA-4121-9FD9-CAAF73A2F622}" type="presOf" srcId="{8F3DFB93-CC9E-4697-B0A5-6B54B2647FC6}" destId="{B091D755-3E58-4D7A-8A3F-592528896EF6}" srcOrd="0" destOrd="0" presId="urn:microsoft.com/office/officeart/2005/8/layout/vList3"/>
    <dgm:cxn modelId="{607C004A-53E7-44E7-A5CD-EA6752F24681}" type="presOf" srcId="{3AEAC5D9-E4E1-4EF0-981A-8A62D10B9EAD}" destId="{3F360419-915B-4909-8734-D6D38C3CF86C}" srcOrd="0" destOrd="0" presId="urn:microsoft.com/office/officeart/2005/8/layout/vList3"/>
    <dgm:cxn modelId="{8848EEB3-3044-49D6-965E-C03B5CA29FDA}" type="presOf" srcId="{F7779BFF-5A40-45D1-B695-4B6A989989EE}" destId="{38906C01-7D40-4078-A737-8B236080390B}" srcOrd="0" destOrd="0" presId="urn:microsoft.com/office/officeart/2005/8/layout/vList3"/>
    <dgm:cxn modelId="{60447DD4-C5A2-482E-A797-CAA07E8C10E4}" srcId="{3AEAC5D9-E4E1-4EF0-981A-8A62D10B9EAD}" destId="{F7779BFF-5A40-45D1-B695-4B6A989989EE}" srcOrd="1" destOrd="0" parTransId="{15AD5D75-AD3B-4AE3-BC07-6089D9D9A303}" sibTransId="{AB46A3EA-F080-4AF1-BC68-1162C0858E62}"/>
    <dgm:cxn modelId="{EE00557A-8BD2-425D-AE43-60CF1DE18520}" srcId="{3AEAC5D9-E4E1-4EF0-981A-8A62D10B9EAD}" destId="{2D62A71D-B1D0-41C7-851F-CFDC7E42FDD7}" srcOrd="2" destOrd="0" parTransId="{34129603-2EAA-4759-A306-81E8FDDB4206}" sibTransId="{48680ADC-1615-43B8-B1D6-079B0D3C8D7B}"/>
    <dgm:cxn modelId="{DB6F726C-8723-4D93-91C3-0A5C2B79DC6E}" type="presOf" srcId="{2D62A71D-B1D0-41C7-851F-CFDC7E42FDD7}" destId="{3701B667-F7B3-46F7-B440-B2A6AE5BAD23}" srcOrd="0" destOrd="0" presId="urn:microsoft.com/office/officeart/2005/8/layout/vList3"/>
    <dgm:cxn modelId="{4EF13B49-AF6C-4F3A-8C7B-BD963801EBF6}" type="presOf" srcId="{6339FB15-0AEB-458A-993C-938E6E42C66E}" destId="{CB0FD430-865B-4B01-A241-8A2511E972E7}" srcOrd="0" destOrd="0" presId="urn:microsoft.com/office/officeart/2005/8/layout/vList3"/>
    <dgm:cxn modelId="{244A7BEC-5435-4CC7-A186-B1EB060D1792}" srcId="{3AEAC5D9-E4E1-4EF0-981A-8A62D10B9EAD}" destId="{6339FB15-0AEB-458A-993C-938E6E42C66E}" srcOrd="0" destOrd="0" parTransId="{AA946763-35CF-4462-B93C-501C933943EE}" sibTransId="{DA60E90B-E12E-4AB3-A1E3-2EFAE353B8BF}"/>
    <dgm:cxn modelId="{736EF7ED-C30F-4326-B63A-E537A5406978}" type="presParOf" srcId="{3F360419-915B-4909-8734-D6D38C3CF86C}" destId="{8F1E996C-FD0D-417E-BC1F-B64232938173}" srcOrd="0" destOrd="0" presId="urn:microsoft.com/office/officeart/2005/8/layout/vList3"/>
    <dgm:cxn modelId="{847D1E07-B21B-48D9-B328-382D0904EFDC}" type="presParOf" srcId="{8F1E996C-FD0D-417E-BC1F-B64232938173}" destId="{0107D09D-1AA5-44FC-80A7-69B778BDCC6F}" srcOrd="0" destOrd="0" presId="urn:microsoft.com/office/officeart/2005/8/layout/vList3"/>
    <dgm:cxn modelId="{B49ADD49-3344-495A-B3C2-769056E13D85}" type="presParOf" srcId="{8F1E996C-FD0D-417E-BC1F-B64232938173}" destId="{CB0FD430-865B-4B01-A241-8A2511E972E7}" srcOrd="1" destOrd="0" presId="urn:microsoft.com/office/officeart/2005/8/layout/vList3"/>
    <dgm:cxn modelId="{93EFB20C-9B74-45C9-A4BA-86E7146A8FBD}" type="presParOf" srcId="{3F360419-915B-4909-8734-D6D38C3CF86C}" destId="{85E29090-9D41-421A-994C-E61E9D530380}" srcOrd="1" destOrd="0" presId="urn:microsoft.com/office/officeart/2005/8/layout/vList3"/>
    <dgm:cxn modelId="{5B932AB1-7D9C-4F17-A068-30BD38273A0A}" type="presParOf" srcId="{3F360419-915B-4909-8734-D6D38C3CF86C}" destId="{25F3DADC-BAEB-489B-BBE2-A8B4257BE55D}" srcOrd="2" destOrd="0" presId="urn:microsoft.com/office/officeart/2005/8/layout/vList3"/>
    <dgm:cxn modelId="{D0FDAFE8-3A0F-4AFF-BBE3-EE5867A212BD}" type="presParOf" srcId="{25F3DADC-BAEB-489B-BBE2-A8B4257BE55D}" destId="{0E703315-6FC5-4852-AAAD-F946C0079843}" srcOrd="0" destOrd="0" presId="urn:microsoft.com/office/officeart/2005/8/layout/vList3"/>
    <dgm:cxn modelId="{039C9437-799F-4645-B875-C5446A706B79}" type="presParOf" srcId="{25F3DADC-BAEB-489B-BBE2-A8B4257BE55D}" destId="{38906C01-7D40-4078-A737-8B236080390B}" srcOrd="1" destOrd="0" presId="urn:microsoft.com/office/officeart/2005/8/layout/vList3"/>
    <dgm:cxn modelId="{56E4B524-D26E-4E34-8183-CFB111903F7B}" type="presParOf" srcId="{3F360419-915B-4909-8734-D6D38C3CF86C}" destId="{A4806CD4-4A60-4B65-9299-6E2E6D3D7514}" srcOrd="3" destOrd="0" presId="urn:microsoft.com/office/officeart/2005/8/layout/vList3"/>
    <dgm:cxn modelId="{79C21410-B3A6-48C1-87C9-763CAA0825E7}" type="presParOf" srcId="{3F360419-915B-4909-8734-D6D38C3CF86C}" destId="{A2B07B16-BF5F-4687-8868-8BBFB27C7C10}" srcOrd="4" destOrd="0" presId="urn:microsoft.com/office/officeart/2005/8/layout/vList3"/>
    <dgm:cxn modelId="{D94158D6-8D7A-4849-99F6-CF6E77F83963}" type="presParOf" srcId="{A2B07B16-BF5F-4687-8868-8BBFB27C7C10}" destId="{3AFD64A7-89BD-4DA6-B07E-177917CBE8C0}" srcOrd="0" destOrd="0" presId="urn:microsoft.com/office/officeart/2005/8/layout/vList3"/>
    <dgm:cxn modelId="{148C9BA7-44E6-422E-A365-319ABABF5E72}" type="presParOf" srcId="{A2B07B16-BF5F-4687-8868-8BBFB27C7C10}" destId="{3701B667-F7B3-46F7-B440-B2A6AE5BAD23}" srcOrd="1" destOrd="0" presId="urn:microsoft.com/office/officeart/2005/8/layout/vList3"/>
    <dgm:cxn modelId="{19E34F62-3CB8-4FB5-B78E-FAE8491EADD0}" type="presParOf" srcId="{3F360419-915B-4909-8734-D6D38C3CF86C}" destId="{6B485619-AAB4-4D75-8218-7C69FB577949}" srcOrd="5" destOrd="0" presId="urn:microsoft.com/office/officeart/2005/8/layout/vList3"/>
    <dgm:cxn modelId="{7891BED9-EB1B-4A62-930A-A467E8EEE198}" type="presParOf" srcId="{3F360419-915B-4909-8734-D6D38C3CF86C}" destId="{2DCB062D-67EA-4E82-8C5B-65EC9731BEF9}" srcOrd="6" destOrd="0" presId="urn:microsoft.com/office/officeart/2005/8/layout/vList3"/>
    <dgm:cxn modelId="{EF65D02A-95D4-43B5-9F5E-57346AB5A173}" type="presParOf" srcId="{2DCB062D-67EA-4E82-8C5B-65EC9731BEF9}" destId="{0ED870BF-76FA-4384-AAB5-C713F2614313}" srcOrd="0" destOrd="0" presId="urn:microsoft.com/office/officeart/2005/8/layout/vList3"/>
    <dgm:cxn modelId="{9E323E96-0B6E-4401-BD40-45704B2A621A}" type="presParOf" srcId="{2DCB062D-67EA-4E82-8C5B-65EC9731BEF9}" destId="{B091D755-3E58-4D7A-8A3F-592528896E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FD430-865B-4B01-A241-8A2511E972E7}">
      <dsp:nvSpPr>
        <dsp:cNvPr id="0" name=""/>
        <dsp:cNvSpPr/>
      </dsp:nvSpPr>
      <dsp:spPr>
        <a:xfrm rot="10800000">
          <a:off x="1957822" y="4137"/>
          <a:ext cx="6930547" cy="9907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9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06.10.2018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ЗНАКОМСТВО С ВОЛОНТЕРСКОЙ ДЕЯТЕЛЬНОСТЬЮ</a:t>
          </a:r>
          <a:endParaRPr lang="fi-FI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Diana Laine</a:t>
          </a:r>
          <a:endParaRPr lang="fi-FI" sz="1600" kern="1200" dirty="0"/>
        </a:p>
      </dsp:txBody>
      <dsp:txXfrm rot="10800000">
        <a:off x="2205514" y="4137"/>
        <a:ext cx="6682855" cy="990768"/>
      </dsp:txXfrm>
    </dsp:sp>
    <dsp:sp modelId="{0107D09D-1AA5-44FC-80A7-69B778BDCC6F}">
      <dsp:nvSpPr>
        <dsp:cNvPr id="0" name=""/>
        <dsp:cNvSpPr/>
      </dsp:nvSpPr>
      <dsp:spPr>
        <a:xfrm>
          <a:off x="1500987" y="125194"/>
          <a:ext cx="935295" cy="74865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06C01-7D40-4078-A737-8B236080390B}">
      <dsp:nvSpPr>
        <dsp:cNvPr id="0" name=""/>
        <dsp:cNvSpPr/>
      </dsp:nvSpPr>
      <dsp:spPr>
        <a:xfrm rot="10800000">
          <a:off x="1971690" y="1290657"/>
          <a:ext cx="6930547" cy="9907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9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13.10.2018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ОБЯЗАННОСТИ ОРГАНИЗАТОРОВ </a:t>
          </a:r>
          <a:r>
            <a:rPr lang="fi-FI" sz="1600" kern="1200" dirty="0" smtClean="0"/>
            <a:t> </a:t>
          </a:r>
          <a:r>
            <a:rPr lang="ru-RU" sz="1600" kern="1200" dirty="0" smtClean="0"/>
            <a:t>ВОЛОНТЕРСТВА</a:t>
          </a:r>
          <a:endParaRPr lang="fi-FI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Helinä Hätönen</a:t>
          </a:r>
          <a:endParaRPr lang="fi-FI" sz="1600" kern="1200" dirty="0"/>
        </a:p>
      </dsp:txBody>
      <dsp:txXfrm rot="10800000">
        <a:off x="2219382" y="1290657"/>
        <a:ext cx="6682855" cy="990768"/>
      </dsp:txXfrm>
    </dsp:sp>
    <dsp:sp modelId="{0E703315-6FC5-4852-AAAD-F946C0079843}">
      <dsp:nvSpPr>
        <dsp:cNvPr id="0" name=""/>
        <dsp:cNvSpPr/>
      </dsp:nvSpPr>
      <dsp:spPr>
        <a:xfrm>
          <a:off x="1487119" y="1290657"/>
          <a:ext cx="990768" cy="99076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1B667-F7B3-46F7-B440-B2A6AE5BAD23}">
      <dsp:nvSpPr>
        <dsp:cNvPr id="0" name=""/>
        <dsp:cNvSpPr/>
      </dsp:nvSpPr>
      <dsp:spPr>
        <a:xfrm rot="10800000">
          <a:off x="1987909" y="2577177"/>
          <a:ext cx="6908923" cy="9907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9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20.10.2018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БУДНИ С ВОЛОНТЕРОМ</a:t>
          </a:r>
          <a:endParaRPr lang="fi-FI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Annukka Helander</a:t>
          </a:r>
          <a:endParaRPr lang="fi-FI" sz="1600" kern="1200" dirty="0"/>
        </a:p>
      </dsp:txBody>
      <dsp:txXfrm rot="10800000">
        <a:off x="2235601" y="2577177"/>
        <a:ext cx="6661231" cy="990768"/>
      </dsp:txXfrm>
    </dsp:sp>
    <dsp:sp modelId="{3AFD64A7-89BD-4DA6-B07E-177917CBE8C0}">
      <dsp:nvSpPr>
        <dsp:cNvPr id="0" name=""/>
        <dsp:cNvSpPr/>
      </dsp:nvSpPr>
      <dsp:spPr>
        <a:xfrm>
          <a:off x="1492525" y="2577177"/>
          <a:ext cx="990768" cy="99076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1D755-3E58-4D7A-8A3F-592528896EF6}">
      <dsp:nvSpPr>
        <dsp:cNvPr id="0" name=""/>
        <dsp:cNvSpPr/>
      </dsp:nvSpPr>
      <dsp:spPr>
        <a:xfrm rot="10800000">
          <a:off x="1987909" y="3863697"/>
          <a:ext cx="6908923" cy="9907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9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27.10.2018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НАЧАЛО ДОБРОВОЛЬЧЕСКОЙ ДЕЯТЕЛЬНОСТИ</a:t>
          </a:r>
          <a:endParaRPr lang="fi-FI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Tiina Valtanen</a:t>
          </a:r>
          <a:endParaRPr lang="fi-FI" sz="1600" kern="1200" dirty="0"/>
        </a:p>
      </dsp:txBody>
      <dsp:txXfrm rot="10800000">
        <a:off x="2235601" y="3863697"/>
        <a:ext cx="6661231" cy="990768"/>
      </dsp:txXfrm>
    </dsp:sp>
    <dsp:sp modelId="{0ED870BF-76FA-4384-AAB5-C713F2614313}">
      <dsp:nvSpPr>
        <dsp:cNvPr id="0" name=""/>
        <dsp:cNvSpPr/>
      </dsp:nvSpPr>
      <dsp:spPr>
        <a:xfrm>
          <a:off x="1492525" y="3863697"/>
          <a:ext cx="990768" cy="99076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FF4D6-6590-4CA7-8192-270BC5D72F3A}" type="datetimeFigureOut">
              <a:rPr lang="fi-FI" smtClean="0"/>
              <a:t>25.10.2018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3E5D-351D-4295-8DD1-70BD3D44D5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3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BC6F9-279C-46D4-BE25-EA92D7A8784F}" type="datetimeFigureOut">
              <a:rPr lang="fi-FI" smtClean="0"/>
              <a:t>25.10.2018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F0425-8AF8-47D4-A6B5-181E86F63A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F0425-8AF8-47D4-A6B5-181E86F63A7B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88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ikeusrekisterikeskus.fi/fi/index/oikeusrekisterikeskus/lomakkee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09979" y="882376"/>
            <a:ext cx="10377975" cy="2945912"/>
          </a:xfrm>
        </p:spPr>
        <p:txBody>
          <a:bodyPr>
            <a:normAutofit/>
          </a:bodyPr>
          <a:lstStyle/>
          <a:p>
            <a:r>
              <a:rPr lang="ru-RU" sz="5400" dirty="0"/>
              <a:t>Найди свою волонтерскую работу</a:t>
            </a: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285506"/>
          </a:xfrm>
        </p:spPr>
        <p:txBody>
          <a:bodyPr>
            <a:normAutofit fontScale="85000" lnSpcReduction="10000"/>
          </a:bodyPr>
          <a:lstStyle/>
          <a:p>
            <a:r>
              <a:rPr lang="fi-FI" sz="5700" dirty="0" smtClean="0"/>
              <a:t>Kotikunnas</a:t>
            </a:r>
          </a:p>
          <a:p>
            <a:r>
              <a:rPr lang="ru-RU" sz="5700" dirty="0" smtClean="0"/>
              <a:t>Ассоциация </a:t>
            </a:r>
            <a:r>
              <a:rPr lang="ru-RU" sz="5700" dirty="0"/>
              <a:t>Русских Обществ Юго-Западной Финляндии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161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ЧТО </a:t>
            </a:r>
            <a:r>
              <a:rPr lang="ru-RU" sz="3600" dirty="0" smtClean="0"/>
              <a:t>ВОЛОНТЕРУ</a:t>
            </a:r>
            <a:r>
              <a:rPr lang="fi-FI" sz="3600" dirty="0" smtClean="0"/>
              <a:t> HE</a:t>
            </a:r>
            <a:r>
              <a:rPr lang="ru-RU" sz="3600" dirty="0" smtClean="0"/>
              <a:t> </a:t>
            </a:r>
            <a:r>
              <a:rPr lang="ru-RU" sz="3600" dirty="0"/>
              <a:t>РАЗРЕШЕНО ДЕЛАТЬ?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1319" y="2057399"/>
            <a:ext cx="10877265" cy="442528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b="1" dirty="0" err="1" smtClean="0"/>
              <a:t>Волонтерск</a:t>
            </a:r>
            <a:r>
              <a:rPr lang="fi-FI" sz="6000" b="1" dirty="0"/>
              <a:t>a</a:t>
            </a:r>
            <a:r>
              <a:rPr lang="ru-RU" sz="6000" b="1" dirty="0" smtClean="0"/>
              <a:t>я </a:t>
            </a:r>
            <a:r>
              <a:rPr lang="ru-RU" sz="6000" b="1" dirty="0"/>
              <a:t>деятельность не может заменить  работу </a:t>
            </a:r>
            <a:r>
              <a:rPr lang="ru-RU" sz="6000" b="1" dirty="0" smtClean="0"/>
              <a:t>специалиста</a:t>
            </a:r>
            <a:endParaRPr lang="fi-FI" sz="6000" b="1" dirty="0" smtClean="0"/>
          </a:p>
          <a:p>
            <a:pPr marL="4572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23280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ЧТО ВОЛОНТЕРУ</a:t>
            </a:r>
            <a:r>
              <a:rPr lang="fi-FI" sz="3600" dirty="0"/>
              <a:t> HE</a:t>
            </a:r>
            <a:r>
              <a:rPr lang="ru-RU" sz="3600" dirty="0"/>
              <a:t> РАЗРЕШЕНО ДЕЛАТЬ?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Волонтер не участвует в  обязанностях медицинского персонала</a:t>
            </a:r>
            <a:r>
              <a:rPr lang="fi-FI" sz="3200" dirty="0" smtClean="0"/>
              <a:t>. </a:t>
            </a:r>
            <a:endParaRPr lang="fi-FI" sz="3200" dirty="0"/>
          </a:p>
          <a:p>
            <a:r>
              <a:rPr lang="ru-RU" sz="3200" dirty="0"/>
              <a:t>Волонтер не занимается  деньгами подопечного и не принимает за него </a:t>
            </a:r>
            <a:r>
              <a:rPr lang="ru-RU" sz="3200" dirty="0" smtClean="0"/>
              <a:t>решения</a:t>
            </a:r>
            <a:r>
              <a:rPr lang="fi-FI" sz="3200" dirty="0" smtClean="0"/>
              <a:t>.</a:t>
            </a:r>
            <a:endParaRPr lang="fi-FI" sz="3200" dirty="0"/>
          </a:p>
          <a:p>
            <a:r>
              <a:rPr lang="ru-RU" sz="3200" dirty="0"/>
              <a:t>Волонтер не занимается домашними делами (например, регулярная уборка или приготовление пищи</a:t>
            </a:r>
            <a:r>
              <a:rPr lang="fi-FI" sz="3200" dirty="0" smtClean="0"/>
              <a:t>).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82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ЧТО ВОЛОНТЕРУ</a:t>
            </a:r>
            <a:r>
              <a:rPr lang="fi-FI" sz="3600" dirty="0"/>
              <a:t> HE</a:t>
            </a:r>
            <a:r>
              <a:rPr lang="ru-RU" sz="3600" dirty="0"/>
              <a:t> РАЗРЕШЕНО ДЕЛАТЬ?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400"/>
            <a:ext cx="10566779" cy="4038600"/>
          </a:xfrm>
        </p:spPr>
        <p:txBody>
          <a:bodyPr>
            <a:normAutofit/>
          </a:bodyPr>
          <a:lstStyle/>
          <a:p>
            <a:r>
              <a:rPr lang="ru-RU" sz="3200" dirty="0"/>
              <a:t>Волонтер в одиночку не помогает пациенту с тяжелыми физическими </a:t>
            </a:r>
            <a:r>
              <a:rPr lang="ru-RU" sz="3200" dirty="0" smtClean="0"/>
              <a:t>ограничен</a:t>
            </a:r>
            <a:r>
              <a:rPr lang="fi-FI" sz="3200" dirty="0" smtClean="0"/>
              <a:t>. </a:t>
            </a:r>
          </a:p>
          <a:p>
            <a:r>
              <a:rPr lang="ru-RU" sz="3200" dirty="0"/>
              <a:t>Волонтер должен пройти подготовку по обращению с инвалидной коляской, если его клиент передвигается  в ней.</a:t>
            </a:r>
            <a:endParaRPr lang="fi-FI" sz="3200" dirty="0"/>
          </a:p>
          <a:p>
            <a:r>
              <a:rPr lang="ru-RU" sz="3200" dirty="0"/>
              <a:t>Волонтер не участвует в мытье, переодевании и других интимных ситуациях</a:t>
            </a:r>
            <a:r>
              <a:rPr lang="fi-FI" sz="3200" dirty="0" smtClean="0"/>
              <a:t>.</a:t>
            </a:r>
            <a:endParaRPr lang="fi-FI" sz="3200" dirty="0"/>
          </a:p>
          <a:p>
            <a:pPr marL="4572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18953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ОТВЕТСТВЕННОСТЬ</a:t>
            </a:r>
            <a:r>
              <a:rPr lang="fi-FI" sz="4000" dirty="0" smtClean="0"/>
              <a:t> </a:t>
            </a:r>
            <a:r>
              <a:rPr lang="ru-RU" sz="4000" dirty="0" smtClean="0"/>
              <a:t> </a:t>
            </a:r>
            <a:r>
              <a:rPr lang="ru-RU" sz="4000" dirty="0"/>
              <a:t>ОРГАНИЗАТОРА ВОЛОНТЕРСТВА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6854" y="2057400"/>
            <a:ext cx="11150221" cy="4357048"/>
          </a:xfrm>
        </p:spPr>
        <p:txBody>
          <a:bodyPr>
            <a:normAutofit/>
          </a:bodyPr>
          <a:lstStyle/>
          <a:p>
            <a:r>
              <a:rPr lang="ru-RU" sz="3200" dirty="0"/>
              <a:t> Организатор деятельности несет ответственность за </a:t>
            </a:r>
            <a:r>
              <a:rPr lang="ru-RU" sz="3200" b="1" dirty="0"/>
              <a:t>содержание и качество </a:t>
            </a:r>
            <a:r>
              <a:rPr lang="ru-RU" sz="3200" dirty="0"/>
              <a:t>всей </a:t>
            </a:r>
            <a:r>
              <a:rPr lang="ru-RU" sz="3200" dirty="0" smtClean="0"/>
              <a:t>работы</a:t>
            </a:r>
            <a:r>
              <a:rPr lang="fi-FI" sz="3200" dirty="0" smtClean="0"/>
              <a:t>.</a:t>
            </a:r>
          </a:p>
          <a:p>
            <a:r>
              <a:rPr lang="ru-RU" sz="3200" b="1" dirty="0"/>
              <a:t>Безопасность всех участников </a:t>
            </a:r>
            <a:r>
              <a:rPr lang="ru-RU" sz="3200" b="1" dirty="0" smtClean="0"/>
              <a:t>деятельности</a:t>
            </a:r>
            <a:r>
              <a:rPr lang="fi-FI" sz="3200" dirty="0" smtClean="0"/>
              <a:t>. </a:t>
            </a:r>
          </a:p>
          <a:p>
            <a:r>
              <a:rPr lang="ru-RU" sz="3200" dirty="0"/>
              <a:t>Законодательство и рекомендации содержат различные обязанности, которые должны выполнять  организаторы деятельности</a:t>
            </a:r>
            <a:r>
              <a:rPr lang="fi-FI" sz="3200" dirty="0" smtClean="0"/>
              <a:t>.</a:t>
            </a:r>
          </a:p>
          <a:p>
            <a:pPr marL="4572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37934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6727" y="609600"/>
            <a:ext cx="11068335" cy="1356360"/>
          </a:xfrm>
        </p:spPr>
        <p:txBody>
          <a:bodyPr>
            <a:normAutofit/>
          </a:bodyPr>
          <a:lstStyle/>
          <a:p>
            <a:r>
              <a:rPr lang="ru-RU" sz="4000" dirty="0"/>
              <a:t>ОТВЕТСТВЕННОСТЬ</a:t>
            </a:r>
            <a:r>
              <a:rPr lang="fi-FI" sz="4000" dirty="0"/>
              <a:t> </a:t>
            </a:r>
            <a:r>
              <a:rPr lang="ru-RU" sz="4000" dirty="0"/>
              <a:t> ОРГАНИЗАТОРА ВОЛОНТЕРСТВА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9799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Безопасность</a:t>
            </a:r>
            <a:r>
              <a:rPr lang="fi-FI" sz="3200" dirty="0" smtClean="0"/>
              <a:t>:</a:t>
            </a:r>
          </a:p>
          <a:p>
            <a:pPr marL="45720" indent="0">
              <a:buNone/>
            </a:pPr>
            <a:r>
              <a:rPr lang="fi-FI" sz="3200" dirty="0" smtClean="0"/>
              <a:t>-</a:t>
            </a:r>
            <a:r>
              <a:rPr lang="ru-RU" sz="3200" dirty="0"/>
              <a:t>Руководство и обучение волонтеров</a:t>
            </a:r>
            <a:endParaRPr lang="fi-FI" sz="3200" dirty="0" smtClean="0"/>
          </a:p>
          <a:p>
            <a:pPr marL="45720" indent="0">
              <a:buNone/>
            </a:pPr>
            <a:r>
              <a:rPr lang="fi-FI" sz="3200" dirty="0" smtClean="0"/>
              <a:t>-</a:t>
            </a:r>
            <a:r>
              <a:rPr lang="ru-RU" sz="3200" dirty="0"/>
              <a:t>Страхование волонтеров</a:t>
            </a:r>
            <a:endParaRPr lang="fi-FI" sz="3200" dirty="0" smtClean="0"/>
          </a:p>
          <a:p>
            <a:pPr marL="45720" indent="0">
              <a:buNone/>
            </a:pPr>
            <a:endParaRPr lang="fi-FI" sz="3200" dirty="0" smtClean="0"/>
          </a:p>
          <a:p>
            <a:r>
              <a:rPr lang="fi-FI" sz="3200" dirty="0"/>
              <a:t> </a:t>
            </a:r>
            <a:r>
              <a:rPr lang="ru-RU" sz="3200" b="1" dirty="0"/>
              <a:t>Права волонтеров</a:t>
            </a:r>
            <a:r>
              <a:rPr lang="fi-FI" sz="3200" dirty="0" smtClean="0"/>
              <a:t>:</a:t>
            </a:r>
          </a:p>
          <a:p>
            <a:pPr>
              <a:buFontTx/>
              <a:buChar char="-"/>
            </a:pPr>
            <a:r>
              <a:rPr lang="ru-RU" sz="3200" dirty="0"/>
              <a:t>Сохранение личных данных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Компенсация расходов</a:t>
            </a:r>
            <a:endParaRPr lang="fi-FI" sz="3200" dirty="0"/>
          </a:p>
          <a:p>
            <a:pPr>
              <a:buFontTx/>
              <a:buChar char="-"/>
            </a:pPr>
            <a:endParaRPr lang="fi-FI" sz="3200" dirty="0" smtClean="0"/>
          </a:p>
          <a:p>
            <a:endParaRPr lang="fi-FI" sz="3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3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607722" cy="1356360"/>
          </a:xfrm>
        </p:spPr>
        <p:txBody>
          <a:bodyPr/>
          <a:lstStyle/>
          <a:p>
            <a:r>
              <a:rPr lang="ru-RU" dirty="0"/>
              <a:t>БЕЗОПАСНОСТЬ </a:t>
            </a:r>
            <a:r>
              <a:rPr lang="ru-RU" dirty="0" smtClean="0"/>
              <a:t>ТРУДА</a:t>
            </a:r>
            <a:r>
              <a:rPr lang="fi-FI" dirty="0" smtClean="0"/>
              <a:t> </a:t>
            </a:r>
            <a:r>
              <a:rPr lang="ru-RU" dirty="0" smtClean="0"/>
              <a:t> В</a:t>
            </a:r>
            <a:r>
              <a:rPr lang="fi-FI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РАБОТЕ ВОЛОНТЕРА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Согласно закону,  организация должна обеспечить, чтобы  </a:t>
            </a:r>
            <a:r>
              <a:rPr lang="ru-RU" sz="3200" b="1" dirty="0"/>
              <a:t>здоровье или безопасность волонтера  </a:t>
            </a:r>
            <a:r>
              <a:rPr lang="ru-RU" sz="3200" dirty="0"/>
              <a:t>не подвергались угрозе( Закон по технике безопасности  (23.8.2002 / 738) </a:t>
            </a:r>
            <a:endParaRPr lang="fi-FI" sz="3200" dirty="0"/>
          </a:p>
          <a:p>
            <a:r>
              <a:rPr lang="ru-RU" sz="3200" b="1" dirty="0"/>
              <a:t>Волонтеры должны соблюдать инструкции по технике </a:t>
            </a:r>
            <a:r>
              <a:rPr lang="ru-RU" sz="3200" b="1" dirty="0" smtClean="0"/>
              <a:t>безопасности</a:t>
            </a:r>
            <a:r>
              <a:rPr lang="fi-FI" sz="3200" b="1" dirty="0" smtClean="0"/>
              <a:t>. </a:t>
            </a:r>
          </a:p>
          <a:p>
            <a:r>
              <a:rPr lang="ru-RU" sz="3200" dirty="0"/>
              <a:t>Волонтер должен использовать специальную защитную одежду,  если это прописано в </a:t>
            </a:r>
            <a:r>
              <a:rPr lang="ru-RU" sz="3200" dirty="0" smtClean="0"/>
              <a:t>инструкции</a:t>
            </a:r>
            <a:r>
              <a:rPr lang="fi-FI" sz="3200" dirty="0" smtClean="0"/>
              <a:t>.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9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33901"/>
          </a:xfrm>
        </p:spPr>
        <p:txBody>
          <a:bodyPr>
            <a:normAutofit fontScale="90000"/>
          </a:bodyPr>
          <a:lstStyle/>
          <a:p>
            <a:r>
              <a:rPr lang="ru-RU" dirty="0"/>
              <a:t>БЕЗОПАСНОСТЬ ТРУДА</a:t>
            </a:r>
            <a:r>
              <a:rPr lang="fi-FI" dirty="0"/>
              <a:t> </a:t>
            </a:r>
            <a:r>
              <a:rPr lang="ru-RU" dirty="0"/>
              <a:t> В</a:t>
            </a:r>
            <a:r>
              <a:rPr lang="fi-FI" dirty="0"/>
              <a:t> </a:t>
            </a:r>
            <a:r>
              <a:rPr lang="ru-RU" dirty="0"/>
              <a:t> РАБОТЕ ВОЛОНТЕРА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6036" y="1743501"/>
            <a:ext cx="11054686" cy="4493525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Организатор </a:t>
            </a:r>
            <a:r>
              <a:rPr lang="ru-RU" sz="3200" dirty="0" err="1"/>
              <a:t>волонтерства</a:t>
            </a:r>
            <a:r>
              <a:rPr lang="ru-RU" sz="3200" dirty="0"/>
              <a:t>  должен провести оценку риска</a:t>
            </a:r>
            <a:r>
              <a:rPr lang="fi-FI" sz="3200" dirty="0" smtClean="0"/>
              <a:t>.</a:t>
            </a:r>
          </a:p>
          <a:p>
            <a:pPr marL="45720" indent="0">
              <a:buNone/>
            </a:pPr>
            <a:r>
              <a:rPr lang="ru-RU" sz="3200" dirty="0"/>
              <a:t>Примеры</a:t>
            </a:r>
            <a:r>
              <a:rPr lang="fi-FI" sz="3200" dirty="0" smtClean="0"/>
              <a:t>:</a:t>
            </a:r>
          </a:p>
          <a:p>
            <a:pPr>
              <a:buFontTx/>
              <a:buChar char="-"/>
            </a:pPr>
            <a:r>
              <a:rPr lang="ru-RU" sz="3200" dirty="0"/>
              <a:t>Безопасность помещений (свободное передвижение, пожарная безопасность)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Предотвращение несчастных случаев (навыки первой помощи, аптечка первой помощи)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 Знания по гигиене ( пищевое отравление / инфекционные </a:t>
            </a:r>
            <a:r>
              <a:rPr lang="ru-RU" sz="3200" dirty="0" smtClean="0"/>
              <a:t>заболевания</a:t>
            </a:r>
            <a:r>
              <a:rPr lang="fi-FI" sz="3200" dirty="0" smtClean="0"/>
              <a:t>)</a:t>
            </a:r>
          </a:p>
          <a:p>
            <a:pPr>
              <a:buFontTx/>
              <a:buChar char="-"/>
            </a:pPr>
            <a:r>
              <a:rPr lang="ru-RU" sz="3200" dirty="0"/>
              <a:t>Угроза насилия (особенно, если волонтер работает в одиночку, например, на дому у пациента) </a:t>
            </a:r>
            <a:r>
              <a:rPr lang="fi-FI" sz="3200" dirty="0" smtClean="0"/>
              <a:t>!)</a:t>
            </a:r>
            <a:endParaRPr lang="fi-FI" sz="3200" dirty="0"/>
          </a:p>
          <a:p>
            <a:pPr>
              <a:buFontTx/>
              <a:buChar char="-"/>
            </a:pPr>
            <a:endParaRPr lang="fi-FI" sz="3200" dirty="0" smtClean="0"/>
          </a:p>
          <a:p>
            <a:pPr>
              <a:buFontTx/>
              <a:buChar char="-"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2168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7797" y="609600"/>
            <a:ext cx="10390723" cy="13563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СТРАХОВАНИЕ</a:t>
            </a:r>
            <a:r>
              <a:rPr lang="fi-FI" sz="4000" dirty="0" smtClean="0"/>
              <a:t> </a:t>
            </a:r>
            <a:r>
              <a:rPr lang="ru-RU" sz="4000" dirty="0" smtClean="0"/>
              <a:t> </a:t>
            </a:r>
            <a:r>
              <a:rPr lang="ru-RU" sz="4000" dirty="0"/>
              <a:t>ВОЛОНТЕРСКОЙ ДЕЯТЕЛЬНОСТИ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48415" cy="4038600"/>
          </a:xfrm>
        </p:spPr>
        <p:txBody>
          <a:bodyPr>
            <a:normAutofit/>
          </a:bodyPr>
          <a:lstStyle/>
          <a:p>
            <a:r>
              <a:rPr lang="ru-RU" sz="3200" dirty="0"/>
              <a:t>Страхование от несчастных случаев </a:t>
            </a:r>
            <a:endParaRPr lang="fi-FI" sz="3200" dirty="0" smtClean="0"/>
          </a:p>
          <a:p>
            <a:r>
              <a:rPr lang="ru-RU" sz="3200" dirty="0" smtClean="0"/>
              <a:t>Страхование </a:t>
            </a:r>
            <a:r>
              <a:rPr lang="ru-RU" sz="3200" dirty="0"/>
              <a:t>ответственности</a:t>
            </a:r>
            <a:endParaRPr lang="fi-FI" sz="3200" dirty="0" smtClean="0"/>
          </a:p>
          <a:p>
            <a:endParaRPr lang="fi-FI" sz="3200" dirty="0"/>
          </a:p>
          <a:p>
            <a:r>
              <a:rPr lang="ru-RU" sz="3200" dirty="0"/>
              <a:t>Является ли </a:t>
            </a:r>
            <a:r>
              <a:rPr lang="ru-RU" sz="3200" dirty="0" smtClean="0"/>
              <a:t>взятое</a:t>
            </a:r>
            <a:r>
              <a:rPr lang="fi-FI" sz="3200" dirty="0" smtClean="0"/>
              <a:t> </a:t>
            </a:r>
            <a:r>
              <a:rPr lang="ru-RU" sz="3200" dirty="0" smtClean="0"/>
              <a:t>страхование</a:t>
            </a:r>
            <a:r>
              <a:rPr lang="ru-RU" sz="3200" dirty="0"/>
              <a:t>, необходимое для деятельности, организованной </a:t>
            </a:r>
            <a:r>
              <a:rPr lang="ru-RU" sz="3200" dirty="0" smtClean="0"/>
              <a:t>ассоциацией,</a:t>
            </a:r>
            <a:r>
              <a:rPr lang="fi-FI" sz="3200" dirty="0" smtClean="0"/>
              <a:t> </a:t>
            </a:r>
            <a:r>
              <a:rPr lang="ru-RU" sz="3200" dirty="0" smtClean="0"/>
              <a:t>достаточным</a:t>
            </a:r>
            <a:r>
              <a:rPr lang="fi-FI" sz="3200" dirty="0" smtClean="0"/>
              <a:t>?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7980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6728" y="633984"/>
            <a:ext cx="10536072" cy="658368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СТРАХОВАНИЕ</a:t>
            </a:r>
            <a:r>
              <a:rPr lang="fi-FI" sz="2800" dirty="0" smtClean="0"/>
              <a:t> </a:t>
            </a:r>
            <a:r>
              <a:rPr lang="ru-RU" sz="2800" dirty="0" smtClean="0"/>
              <a:t> ВОЛОНТЕРОВ</a:t>
            </a:r>
            <a:r>
              <a:rPr lang="fi-FI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/>
              <a:t>ОТ НЕСЧАСТНЫХ СЛУЧАЕВ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3600" dirty="0" smtClean="0"/>
              <a:t>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729" y="1085088"/>
            <a:ext cx="11218823" cy="5462016"/>
          </a:xfrm>
        </p:spPr>
        <p:txBody>
          <a:bodyPr>
            <a:noAutofit/>
          </a:bodyPr>
          <a:lstStyle/>
          <a:p>
            <a:r>
              <a:rPr lang="ru-RU" sz="3200" dirty="0"/>
              <a:t>Не существует прямой обязанности на страхование от несчастных случаев волонтеров (Закон о несчастных случаях на производстве и профессиональных </a:t>
            </a:r>
            <a:r>
              <a:rPr lang="ru-RU" sz="3200" dirty="0" smtClean="0"/>
              <a:t>заболеваниях</a:t>
            </a:r>
            <a:r>
              <a:rPr lang="fi-FI" sz="3200" dirty="0" smtClean="0"/>
              <a:t>) </a:t>
            </a:r>
          </a:p>
          <a:p>
            <a:r>
              <a:rPr lang="ru-RU" sz="3200" dirty="0"/>
              <a:t>При планировании волонтерской деятельности  необходимо оценить риски несчастных случаев</a:t>
            </a:r>
            <a:r>
              <a:rPr lang="fi-FI" sz="3200" dirty="0" smtClean="0"/>
              <a:t>.</a:t>
            </a:r>
          </a:p>
          <a:p>
            <a:r>
              <a:rPr lang="ru-RU" sz="3200" b="1" dirty="0"/>
              <a:t>Для волонтеров  рекомендуется сделать групповое страхование от несчастных </a:t>
            </a:r>
            <a:r>
              <a:rPr lang="ru-RU" sz="3200" b="1" dirty="0" smtClean="0"/>
              <a:t>случаев</a:t>
            </a:r>
            <a:r>
              <a:rPr lang="fi-FI" sz="3200" b="1" dirty="0" smtClean="0"/>
              <a:t>. </a:t>
            </a:r>
          </a:p>
          <a:p>
            <a:r>
              <a:rPr lang="ru-RU" sz="3200" b="1" dirty="0"/>
              <a:t> </a:t>
            </a:r>
            <a:r>
              <a:rPr lang="ru-RU" sz="3200" dirty="0"/>
              <a:t>Это влияет на решение волонтера в выборе  организации (в </a:t>
            </a:r>
            <a:r>
              <a:rPr lang="ru-RU" sz="3200" dirty="0" smtClean="0"/>
              <a:t>случае,</a:t>
            </a:r>
            <a:r>
              <a:rPr lang="fi-FI" sz="3200" dirty="0" smtClean="0"/>
              <a:t> </a:t>
            </a:r>
            <a:r>
              <a:rPr lang="ru-RU" sz="3200" dirty="0" smtClean="0"/>
              <a:t>если </a:t>
            </a:r>
            <a:r>
              <a:rPr lang="ru-RU" sz="3200" dirty="0"/>
              <a:t>нет страхования, волонтер вынужден страховать себя сам</a:t>
            </a:r>
            <a:r>
              <a:rPr lang="ru-RU" sz="3200" b="1" dirty="0"/>
              <a:t>).</a:t>
            </a:r>
            <a:endParaRPr lang="fi-FI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086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00252"/>
            <a:ext cx="9875520" cy="1173706"/>
          </a:xfrm>
        </p:spPr>
        <p:txBody>
          <a:bodyPr/>
          <a:lstStyle/>
          <a:p>
            <a:r>
              <a:rPr lang="ru-RU" dirty="0"/>
              <a:t>СТРАХОВАНИЕ ОТВЕТСТВЕННОСТИ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3081" y="1337481"/>
            <a:ext cx="11368585" cy="5131557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Прежде всего, каждый человек обязан возместить сам причиненный им ущерб (например, травма, поломка товаров</a:t>
            </a:r>
            <a:r>
              <a:rPr lang="ru-RU" sz="2800" dirty="0" smtClean="0"/>
              <a:t>)</a:t>
            </a:r>
            <a:r>
              <a:rPr lang="fi-FI" sz="2800" dirty="0" smtClean="0"/>
              <a:t>.</a:t>
            </a:r>
          </a:p>
          <a:p>
            <a:r>
              <a:rPr lang="ru-RU" sz="2800" b="1" dirty="0"/>
              <a:t>В некоторых ситуациях организация может также нести ответственность за ущерб, причиненный волонтером </a:t>
            </a:r>
            <a:r>
              <a:rPr lang="ru-RU" sz="2800" dirty="0"/>
              <a:t>(ответственность хозяина</a:t>
            </a:r>
            <a:r>
              <a:rPr lang="ru-RU" sz="2800" dirty="0" smtClean="0"/>
              <a:t>)</a:t>
            </a:r>
            <a:r>
              <a:rPr lang="fi-FI" sz="2800" dirty="0" smtClean="0"/>
              <a:t>.</a:t>
            </a:r>
          </a:p>
          <a:p>
            <a:r>
              <a:rPr lang="ru-RU" sz="2800" dirty="0"/>
              <a:t>Каждый должен быть осторожным в отношении последствий своих действий и учитывать  вопросы безопасности, здоровья и собственности других лиц</a:t>
            </a:r>
            <a:r>
              <a:rPr lang="fi-FI" sz="2800" dirty="0" smtClean="0"/>
              <a:t>. </a:t>
            </a:r>
            <a:endParaRPr lang="fi-FI" sz="2800" dirty="0"/>
          </a:p>
          <a:p>
            <a:r>
              <a:rPr lang="ru-RU" sz="2800" dirty="0"/>
              <a:t>Организации не обязаны брать страхование ответственности</a:t>
            </a:r>
            <a:r>
              <a:rPr lang="fi-FI" sz="2800" dirty="0" smtClean="0"/>
              <a:t>. </a:t>
            </a:r>
          </a:p>
          <a:p>
            <a:r>
              <a:rPr lang="ru-RU" sz="2800" dirty="0"/>
              <a:t>На практике некоторые организации имеют страхование ответственности, а некоторые нет</a:t>
            </a:r>
            <a:r>
              <a:rPr lang="ru-RU" sz="2800" dirty="0" smtClean="0"/>
              <a:t>.</a:t>
            </a:r>
            <a:r>
              <a:rPr lang="fi-FI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частности, для небольшой </a:t>
            </a:r>
            <a:r>
              <a:rPr lang="ru-RU" sz="2800" dirty="0" smtClean="0"/>
              <a:t>организации</a:t>
            </a:r>
            <a:r>
              <a:rPr lang="fi-FI" sz="2800" dirty="0" smtClean="0"/>
              <a:t>,</a:t>
            </a:r>
            <a:r>
              <a:rPr lang="ru-RU" sz="2800" dirty="0" smtClean="0"/>
              <a:t> </a:t>
            </a:r>
            <a:r>
              <a:rPr lang="ru-RU" sz="2800" dirty="0"/>
              <a:t>это может быть большой статьей расходов</a:t>
            </a:r>
            <a:r>
              <a:rPr lang="fi-FI" sz="2800" dirty="0" smtClean="0"/>
              <a:t>.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4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9433" y="609600"/>
            <a:ext cx="11313994" cy="1055427"/>
          </a:xfrm>
        </p:spPr>
        <p:txBody>
          <a:bodyPr/>
          <a:lstStyle/>
          <a:p>
            <a:pPr algn="ctr"/>
            <a:r>
              <a:rPr lang="ru-RU" dirty="0"/>
              <a:t>Организация </a:t>
            </a:r>
            <a:r>
              <a:rPr lang="ru-RU" dirty="0" err="1"/>
              <a:t>волонтерства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157418"/>
              </p:ext>
            </p:extLst>
          </p:nvPr>
        </p:nvGraphicFramePr>
        <p:xfrm>
          <a:off x="1143000" y="1569493"/>
          <a:ext cx="10389358" cy="4858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1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2263" y="417849"/>
            <a:ext cx="11382233" cy="135636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 О </a:t>
            </a:r>
            <a:r>
              <a:rPr lang="ru-RU" dirty="0" smtClean="0"/>
              <a:t>ЗАЩИТЕ</a:t>
            </a:r>
            <a:r>
              <a:rPr lang="fi-FI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ПЕРСОНАЛЬНЫХ </a:t>
            </a:r>
            <a:r>
              <a:rPr lang="fi-FI" dirty="0" smtClean="0"/>
              <a:t> </a:t>
            </a:r>
            <a:r>
              <a:rPr lang="ru-RU" dirty="0" smtClean="0"/>
              <a:t>ДАННЫХ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ru-RU" sz="2700" dirty="0"/>
              <a:t>Положение об общей защите данных ЕС </a:t>
            </a:r>
            <a:r>
              <a:rPr lang="fi-FI" sz="2700" dirty="0"/>
              <a:t> </a:t>
            </a:r>
            <a:r>
              <a:rPr lang="fi-FI" sz="2700" b="1" dirty="0" smtClean="0"/>
              <a:t>2016/679</a:t>
            </a:r>
            <a:r>
              <a:rPr lang="fi-FI" sz="2700" dirty="0" smtClean="0"/>
              <a:t>  (GDPR </a:t>
            </a:r>
            <a:r>
              <a:rPr lang="fi-FI" sz="2700" dirty="0"/>
              <a:t>=</a:t>
            </a:r>
            <a:r>
              <a:rPr lang="en-US" sz="2700" i="1" dirty="0" smtClean="0"/>
              <a:t>General </a:t>
            </a:r>
            <a:r>
              <a:rPr lang="en-US" sz="2700" i="1" dirty="0"/>
              <a:t>Data Protection </a:t>
            </a:r>
            <a:r>
              <a:rPr lang="en-US" sz="2700" i="1" dirty="0" smtClean="0"/>
              <a:t>Regulation)</a:t>
            </a: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1774209"/>
            <a:ext cx="10307472" cy="4321791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В организации волонтерской деятельности помогает созданный</a:t>
            </a:r>
            <a:r>
              <a:rPr lang="ru-RU" sz="3200" b="1" dirty="0"/>
              <a:t> регистр волонтеров</a:t>
            </a:r>
            <a:r>
              <a:rPr lang="fi-FI" sz="3200" b="1" dirty="0" smtClean="0"/>
              <a:t>. </a:t>
            </a:r>
            <a:endParaRPr lang="fi-FI" sz="3200" b="1" dirty="0"/>
          </a:p>
          <a:p>
            <a:r>
              <a:rPr lang="ru-RU" sz="3200" dirty="0" smtClean="0"/>
              <a:t>Регистр </a:t>
            </a:r>
            <a:r>
              <a:rPr lang="ru-RU" sz="3200" dirty="0"/>
              <a:t>обычно включает в себя имя и номер телефона, адрес и информацию о волонтере или его роли в качестве волонтера</a:t>
            </a:r>
            <a:r>
              <a:rPr lang="fi-FI" sz="3200" dirty="0" smtClean="0"/>
              <a:t>.</a:t>
            </a:r>
          </a:p>
          <a:p>
            <a:r>
              <a:rPr lang="fi-FI" sz="3200" dirty="0" smtClean="0"/>
              <a:t> </a:t>
            </a:r>
            <a:r>
              <a:rPr lang="ru-RU" sz="3200" dirty="0"/>
              <a:t>При обработке персональных данных необходимо соблюдать  </a:t>
            </a:r>
            <a:r>
              <a:rPr lang="ru-RU" sz="3200" dirty="0" smtClean="0"/>
              <a:t>конфиденциальность </a:t>
            </a:r>
            <a:r>
              <a:rPr lang="ru-RU" sz="3200" dirty="0"/>
              <a:t>и регистр волонтеров  должен быть зарегистрирован в общий реестр.</a:t>
            </a:r>
            <a:endParaRPr lang="fi-FI" sz="3200" dirty="0" smtClean="0"/>
          </a:p>
          <a:p>
            <a:r>
              <a:rPr lang="ru-RU" sz="3200" dirty="0"/>
              <a:t>Личные данные могут использоваться  только в ограниченных условиях</a:t>
            </a:r>
            <a:r>
              <a:rPr lang="fi-FI" sz="3200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6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4816" y="292608"/>
            <a:ext cx="9680448" cy="804672"/>
          </a:xfrm>
        </p:spPr>
        <p:txBody>
          <a:bodyPr>
            <a:normAutofit/>
          </a:bodyPr>
          <a:lstStyle/>
          <a:p>
            <a:r>
              <a:rPr lang="ru-RU" sz="3200" dirty="0"/>
              <a:t>ЗАКОН О ЗАЩИТЕ</a:t>
            </a:r>
            <a:r>
              <a:rPr lang="fi-FI" sz="3200" dirty="0"/>
              <a:t> </a:t>
            </a:r>
            <a:r>
              <a:rPr lang="ru-RU" sz="3200" dirty="0"/>
              <a:t> ПЕРСОНАЛЬНЫХ </a:t>
            </a:r>
            <a:r>
              <a:rPr lang="fi-FI" sz="3200" dirty="0"/>
              <a:t> </a:t>
            </a:r>
            <a:r>
              <a:rPr lang="ru-RU" sz="3200" dirty="0"/>
              <a:t>ДАННЫХ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7952" y="853440"/>
            <a:ext cx="11518529" cy="5669280"/>
          </a:xfrm>
        </p:spPr>
        <p:txBody>
          <a:bodyPr>
            <a:noAutofit/>
          </a:bodyPr>
          <a:lstStyle/>
          <a:p>
            <a:r>
              <a:rPr lang="ru-RU" sz="3200" b="1" dirty="0"/>
              <a:t>Только абсолютно необходимые данные могут быть собраны</a:t>
            </a:r>
            <a:r>
              <a:rPr lang="fi-FI" sz="3200" b="1" dirty="0" smtClean="0"/>
              <a:t>.</a:t>
            </a:r>
            <a:endParaRPr lang="fi-FI" sz="3200" b="1" dirty="0"/>
          </a:p>
          <a:p>
            <a:r>
              <a:rPr lang="ru-RU" sz="3200" dirty="0"/>
              <a:t>Вы не должны собирать конфиденциальную информацию </a:t>
            </a:r>
            <a:r>
              <a:rPr lang="ru-RU" sz="3200" dirty="0" smtClean="0"/>
              <a:t>(</a:t>
            </a:r>
            <a:r>
              <a:rPr lang="ru-RU" sz="3200" dirty="0"/>
              <a:t>например, здоровье</a:t>
            </a:r>
            <a:r>
              <a:rPr lang="fi-FI" sz="3200" dirty="0" smtClean="0"/>
              <a:t>)</a:t>
            </a:r>
            <a:endParaRPr lang="fi-FI" sz="3200" dirty="0"/>
          </a:p>
          <a:p>
            <a:r>
              <a:rPr lang="ru-RU" sz="3200" dirty="0"/>
              <a:t>Давайте подумаем внимательно</a:t>
            </a:r>
            <a:r>
              <a:rPr lang="fi-FI" sz="3200" dirty="0" smtClean="0"/>
              <a:t>:</a:t>
            </a:r>
          </a:p>
          <a:p>
            <a:pPr marL="45720" indent="0">
              <a:buNone/>
            </a:pPr>
            <a:r>
              <a:rPr lang="fi-FI" sz="3200" dirty="0" smtClean="0"/>
              <a:t>-</a:t>
            </a:r>
            <a:r>
              <a:rPr lang="ru-RU" sz="3200" dirty="0"/>
              <a:t>Как собирать данные (только у самих </a:t>
            </a:r>
            <a:r>
              <a:rPr lang="ru-RU" sz="3200" dirty="0" smtClean="0"/>
              <a:t>волонтеров</a:t>
            </a:r>
            <a:r>
              <a:rPr lang="fi-FI" sz="3200" dirty="0" smtClean="0"/>
              <a:t>) </a:t>
            </a:r>
          </a:p>
          <a:p>
            <a:pPr marL="45720" indent="0">
              <a:buNone/>
            </a:pPr>
            <a:r>
              <a:rPr lang="fi-FI" sz="3200" dirty="0" smtClean="0"/>
              <a:t>-</a:t>
            </a:r>
            <a:r>
              <a:rPr lang="ru-RU" sz="3200" dirty="0"/>
              <a:t>Кто будет обрабатывать информацию (только ответственные лица</a:t>
            </a:r>
            <a:r>
              <a:rPr lang="fi-FI" sz="3200" dirty="0" smtClean="0"/>
              <a:t> )</a:t>
            </a:r>
          </a:p>
          <a:p>
            <a:pPr>
              <a:buFontTx/>
              <a:buChar char="-"/>
            </a:pPr>
            <a:r>
              <a:rPr lang="ru-RU" sz="3200" dirty="0"/>
              <a:t>Где и как хранится информация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Когда данные удаляются из регистра</a:t>
            </a:r>
            <a:r>
              <a:rPr lang="fi-FI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71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DF5327"/>
                </a:solidFill>
              </a:rPr>
              <a:t>ЗАКОН О ЗАЩИТЕ</a:t>
            </a:r>
            <a:r>
              <a:rPr lang="fi-FI" sz="3200" dirty="0">
                <a:solidFill>
                  <a:srgbClr val="DF5327"/>
                </a:solidFill>
              </a:rPr>
              <a:t> </a:t>
            </a:r>
            <a:r>
              <a:rPr lang="ru-RU" sz="3200" dirty="0">
                <a:solidFill>
                  <a:srgbClr val="DF5327"/>
                </a:solidFill>
              </a:rPr>
              <a:t> ПЕРСОНАЛЬНЫХ </a:t>
            </a:r>
            <a:r>
              <a:rPr lang="fi-FI" sz="3200" dirty="0">
                <a:solidFill>
                  <a:srgbClr val="DF5327"/>
                </a:solidFill>
              </a:rPr>
              <a:t> </a:t>
            </a:r>
            <a:r>
              <a:rPr lang="ru-RU" sz="3200" dirty="0">
                <a:solidFill>
                  <a:srgbClr val="DF5327"/>
                </a:solidFill>
              </a:rPr>
              <a:t>ДАННЫХ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Эти данные записываются в реестр</a:t>
            </a:r>
            <a:r>
              <a:rPr lang="fi-FI" sz="3200" dirty="0" smtClean="0"/>
              <a:t>. </a:t>
            </a:r>
            <a:endParaRPr lang="fi-FI" sz="3200" dirty="0"/>
          </a:p>
          <a:p>
            <a:r>
              <a:rPr lang="ru-RU" sz="3200" dirty="0"/>
              <a:t>По обработке персональных данных есть четкая инструкция, которая  неукоснительно </a:t>
            </a:r>
            <a:r>
              <a:rPr lang="ru-RU" sz="3200" b="1" dirty="0"/>
              <a:t>соблюдается</a:t>
            </a:r>
            <a:r>
              <a:rPr lang="fi-FI" sz="3200" b="1" dirty="0" smtClean="0"/>
              <a:t>!</a:t>
            </a:r>
            <a:endParaRPr lang="fi-FI" sz="3200" dirty="0"/>
          </a:p>
          <a:p>
            <a:r>
              <a:rPr lang="ru-RU" sz="3200" dirty="0"/>
              <a:t>Регистр должен быть тщательно </a:t>
            </a:r>
            <a:r>
              <a:rPr lang="ru-RU" sz="3200" dirty="0" smtClean="0"/>
              <a:t>защищен </a:t>
            </a:r>
            <a:r>
              <a:rPr lang="ru-RU" sz="3200" dirty="0"/>
              <a:t>от посторонних лиц (в частности, информация, хранимая в электронном виде</a:t>
            </a:r>
            <a:r>
              <a:rPr lang="fi-FI" sz="3200" dirty="0" smtClean="0"/>
              <a:t>!)</a:t>
            </a:r>
          </a:p>
          <a:p>
            <a:pPr marL="45720" indent="0">
              <a:buNone/>
            </a:pPr>
            <a:endParaRPr lang="fi-FI" sz="3200" dirty="0" smtClean="0"/>
          </a:p>
          <a:p>
            <a:pPr marL="45720" indent="0">
              <a:buNone/>
            </a:pPr>
            <a:endParaRPr lang="fi-FI" sz="3200" dirty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63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ВОЗМЕЩЕНИЕ</a:t>
            </a:r>
            <a:r>
              <a:rPr lang="fi-FI" sz="4000" dirty="0" smtClean="0"/>
              <a:t> </a:t>
            </a:r>
            <a:r>
              <a:rPr lang="ru-RU" sz="4000" dirty="0" smtClean="0"/>
              <a:t> </a:t>
            </a:r>
            <a:r>
              <a:rPr lang="ru-RU" sz="4000" dirty="0"/>
              <a:t>РАСХОДОВ </a:t>
            </a:r>
            <a:r>
              <a:rPr lang="fi-FI" sz="4000" dirty="0" smtClean="0"/>
              <a:t> </a:t>
            </a:r>
            <a:r>
              <a:rPr lang="ru-RU" sz="4000" dirty="0" smtClean="0"/>
              <a:t>ВОЛОНТЕРАМ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1678675"/>
            <a:ext cx="10635018" cy="4626591"/>
          </a:xfrm>
        </p:spPr>
        <p:txBody>
          <a:bodyPr>
            <a:noAutofit/>
          </a:bodyPr>
          <a:lstStyle/>
          <a:p>
            <a:r>
              <a:rPr lang="ru-RU" sz="3200" dirty="0"/>
              <a:t>Добровольная работа не оплачивается</a:t>
            </a:r>
            <a:r>
              <a:rPr lang="fi-FI" sz="3200" dirty="0" smtClean="0"/>
              <a:t>.</a:t>
            </a:r>
          </a:p>
          <a:p>
            <a:r>
              <a:rPr lang="ru-RU" sz="3200" dirty="0" err="1"/>
              <a:t>Волонтерство</a:t>
            </a:r>
            <a:r>
              <a:rPr lang="ru-RU" sz="3200" dirty="0"/>
              <a:t> не должно приносить расходы</a:t>
            </a:r>
            <a:r>
              <a:rPr lang="fi-FI" sz="3200" dirty="0" smtClean="0"/>
              <a:t>.</a:t>
            </a:r>
          </a:p>
          <a:p>
            <a:pPr marL="45720" indent="0">
              <a:buNone/>
            </a:pPr>
            <a:endParaRPr lang="fi-FI" sz="3200" dirty="0" smtClean="0"/>
          </a:p>
          <a:p>
            <a:r>
              <a:rPr lang="ru-RU" sz="3200" dirty="0"/>
              <a:t>Наиболее распространенные  компенсирующие расходы</a:t>
            </a:r>
            <a:r>
              <a:rPr lang="fi-FI" sz="3200" dirty="0" smtClean="0"/>
              <a:t>:</a:t>
            </a:r>
          </a:p>
          <a:p>
            <a:pPr>
              <a:buFontTx/>
              <a:buChar char="-"/>
            </a:pPr>
            <a:r>
              <a:rPr lang="ru-RU" sz="3200" dirty="0"/>
              <a:t>Кофе или еда во время работы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Д</a:t>
            </a:r>
            <a:r>
              <a:rPr lang="ru-RU" sz="3200" dirty="0" smtClean="0"/>
              <a:t>орожные </a:t>
            </a:r>
            <a:r>
              <a:rPr lang="ru-RU" sz="3200" dirty="0"/>
              <a:t>расходы</a:t>
            </a:r>
            <a:endParaRPr lang="fi-FI" sz="3200" dirty="0" smtClean="0"/>
          </a:p>
          <a:p>
            <a:pPr>
              <a:buFontTx/>
              <a:buChar char="-"/>
            </a:pPr>
            <a:r>
              <a:rPr lang="ru-RU" sz="3200" dirty="0"/>
              <a:t>Эксплуатационные расходы (например, входной билет на  культурное или спортивное мероприятие</a:t>
            </a:r>
            <a:r>
              <a:rPr lang="fi-FI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1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785" y="609600"/>
            <a:ext cx="11518711" cy="13563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ВОЗМЕЩЕНИЕ</a:t>
            </a:r>
            <a:r>
              <a:rPr lang="fi-FI" sz="3600" dirty="0" smtClean="0"/>
              <a:t> </a:t>
            </a:r>
            <a:r>
              <a:rPr lang="ru-RU" sz="3600" dirty="0" smtClean="0"/>
              <a:t> </a:t>
            </a:r>
            <a:r>
              <a:rPr lang="ru-RU" sz="3600" dirty="0"/>
              <a:t>РАСХОДОВ </a:t>
            </a:r>
            <a:r>
              <a:rPr lang="fi-FI" sz="3600" dirty="0" smtClean="0"/>
              <a:t> </a:t>
            </a:r>
            <a:r>
              <a:rPr lang="ru-RU" sz="3600" dirty="0" smtClean="0"/>
              <a:t>ВОЛОНТЕРАМ</a:t>
            </a:r>
            <a:r>
              <a:rPr lang="fi-FI" sz="3600" dirty="0" smtClean="0"/>
              <a:t>/</a:t>
            </a:r>
            <a:r>
              <a:rPr lang="ru-RU" sz="3600" dirty="0"/>
              <a:t>ПИТАНИЕ</a:t>
            </a:r>
            <a:r>
              <a:rPr lang="fi-FI" sz="3600" dirty="0" smtClean="0"/>
              <a:t>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5094" y="2057400"/>
            <a:ext cx="10986446" cy="4316104"/>
          </a:xfrm>
        </p:spPr>
        <p:txBody>
          <a:bodyPr/>
          <a:lstStyle/>
          <a:p>
            <a:r>
              <a:rPr lang="ru-RU" sz="3200" dirty="0"/>
              <a:t>Согласно практике налогового </a:t>
            </a:r>
            <a:r>
              <a:rPr lang="ru-RU" sz="3200" dirty="0" smtClean="0"/>
              <a:t>департамента</a:t>
            </a:r>
            <a:r>
              <a:rPr lang="fi-FI" sz="3200" dirty="0" smtClean="0"/>
              <a:t>,</a:t>
            </a:r>
            <a:r>
              <a:rPr lang="ru-RU" sz="3200" dirty="0"/>
              <a:t> </a:t>
            </a:r>
            <a:r>
              <a:rPr lang="ru-RU" sz="3200" b="1" dirty="0"/>
              <a:t>п</a:t>
            </a:r>
            <a:r>
              <a:rPr lang="ru-RU" sz="3200" b="1" dirty="0" smtClean="0"/>
              <a:t>итание </a:t>
            </a:r>
            <a:r>
              <a:rPr lang="ru-RU" sz="3200" b="1" dirty="0"/>
              <a:t>или закуски, предлагаемые в связи с волонтерской деятельностью, не облагаются налогом, если стоимость питания в разумных пределах</a:t>
            </a:r>
            <a:r>
              <a:rPr lang="fi-FI" sz="3200" b="1" dirty="0" smtClean="0"/>
              <a:t>. </a:t>
            </a:r>
          </a:p>
          <a:p>
            <a:r>
              <a:rPr lang="ru-RU" sz="3200" dirty="0"/>
              <a:t>Еду нельзя уносить домой</a:t>
            </a:r>
            <a:r>
              <a:rPr lang="fi-FI" sz="3200" dirty="0" smtClean="0"/>
              <a:t>.</a:t>
            </a:r>
          </a:p>
          <a:p>
            <a:r>
              <a:rPr lang="ru-RU" sz="3200" dirty="0"/>
              <a:t>Обратите внимание, </a:t>
            </a:r>
            <a:r>
              <a:rPr lang="ru-RU" sz="3200" dirty="0" smtClean="0"/>
              <a:t>что </a:t>
            </a:r>
            <a:r>
              <a:rPr lang="ru-RU" sz="3200" dirty="0"/>
              <a:t>различные финансовые органы могут иметь свои собственные принципы и утвержденные </a:t>
            </a:r>
            <a:r>
              <a:rPr lang="ru-RU" sz="3200" dirty="0" smtClean="0"/>
              <a:t>расходы</a:t>
            </a:r>
            <a:r>
              <a:rPr lang="fi-FI" sz="3200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0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1194" y="609600"/>
            <a:ext cx="11546006" cy="13563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ВОЗМЕЩЕНИЕ</a:t>
            </a:r>
            <a:r>
              <a:rPr lang="fi-FI" sz="3600" dirty="0" smtClean="0"/>
              <a:t> </a:t>
            </a:r>
            <a:r>
              <a:rPr lang="ru-RU" sz="3600" dirty="0" smtClean="0"/>
              <a:t> РАСХОДОВ</a:t>
            </a:r>
            <a:r>
              <a:rPr lang="fi-FI" sz="3600" dirty="0" smtClean="0"/>
              <a:t> </a:t>
            </a:r>
            <a:r>
              <a:rPr lang="ru-RU" sz="3600" dirty="0" smtClean="0"/>
              <a:t> </a:t>
            </a:r>
            <a:r>
              <a:rPr lang="ru-RU" sz="3600" dirty="0"/>
              <a:t>ВОЛОНТЕРАМ </a:t>
            </a:r>
            <a:r>
              <a:rPr lang="fi-FI" sz="3600" dirty="0" smtClean="0"/>
              <a:t>/ </a:t>
            </a:r>
            <a:r>
              <a:rPr lang="ru-RU" sz="3600" dirty="0"/>
              <a:t> РАСХОДЫ НА ПРОЕЗД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2264" y="2057400"/>
            <a:ext cx="10483608" cy="4438934"/>
          </a:xfrm>
        </p:spPr>
        <p:txBody>
          <a:bodyPr>
            <a:normAutofit/>
          </a:bodyPr>
          <a:lstStyle/>
          <a:p>
            <a:r>
              <a:rPr lang="ru-RU" sz="3200" dirty="0"/>
              <a:t> Некоммерческое учреждение </a:t>
            </a:r>
            <a:r>
              <a:rPr lang="ru-RU" sz="3200" b="1" dirty="0"/>
              <a:t>может компенсировать командировочные расходы волонтеров, когда поездка  совершается в интересах </a:t>
            </a:r>
            <a:r>
              <a:rPr lang="ru-RU" sz="3200" b="1" dirty="0" smtClean="0"/>
              <a:t>общества.</a:t>
            </a:r>
            <a:r>
              <a:rPr lang="fi-FI" sz="3200" b="1" dirty="0" smtClean="0"/>
              <a:t> </a:t>
            </a:r>
          </a:p>
          <a:p>
            <a:r>
              <a:rPr lang="ru-RU" sz="3200" dirty="0"/>
              <a:t>В первую </a:t>
            </a:r>
            <a:r>
              <a:rPr lang="ru-RU" sz="3200" dirty="0" smtClean="0"/>
              <a:t>очередь</a:t>
            </a:r>
            <a:r>
              <a:rPr lang="fi-FI" sz="3200" dirty="0" smtClean="0"/>
              <a:t>,</a:t>
            </a:r>
            <a:r>
              <a:rPr lang="ru-RU" sz="3200" dirty="0" smtClean="0"/>
              <a:t> </a:t>
            </a:r>
            <a:r>
              <a:rPr lang="ru-RU" sz="3200" dirty="0"/>
              <a:t>общественным транспортом (например, автобусом</a:t>
            </a:r>
            <a:r>
              <a:rPr lang="fi-FI" sz="3200" dirty="0" smtClean="0"/>
              <a:t>),</a:t>
            </a:r>
            <a:r>
              <a:rPr lang="ru-RU" sz="3200" dirty="0" smtClean="0"/>
              <a:t> </a:t>
            </a:r>
            <a:r>
              <a:rPr lang="ru-RU" sz="3200" dirty="0"/>
              <a:t>и  другими транспортными средствами до 2000 евро на </a:t>
            </a:r>
            <a:r>
              <a:rPr lang="ru-RU" sz="3200" dirty="0" smtClean="0"/>
              <a:t>человека</a:t>
            </a:r>
            <a:r>
              <a:rPr lang="fi-FI" sz="3200" dirty="0" smtClean="0"/>
              <a:t> </a:t>
            </a:r>
            <a:r>
              <a:rPr lang="ru-RU" sz="3200" dirty="0" smtClean="0"/>
              <a:t>за </a:t>
            </a:r>
            <a:r>
              <a:rPr lang="ru-RU" sz="3200" dirty="0"/>
              <a:t>календарный год</a:t>
            </a:r>
            <a:r>
              <a:rPr lang="fi-FI" sz="3200" dirty="0" smtClean="0">
                <a:solidFill>
                  <a:srgbClr val="FF0000"/>
                </a:solidFill>
              </a:rPr>
              <a:t>.</a:t>
            </a:r>
            <a:endParaRPr lang="fi-FI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2137" y="609600"/>
            <a:ext cx="11532359" cy="1356360"/>
          </a:xfrm>
        </p:spPr>
        <p:txBody>
          <a:bodyPr>
            <a:normAutofit/>
          </a:bodyPr>
          <a:lstStyle/>
          <a:p>
            <a:r>
              <a:rPr lang="ru-RU" sz="3600" dirty="0"/>
              <a:t>ВОЗМЕЩЕНИЕ РАСХОДОВ ВОЛОНТЕРАМ </a:t>
            </a:r>
            <a:r>
              <a:rPr lang="fi-FI" sz="3600" dirty="0" smtClean="0"/>
              <a:t>/ </a:t>
            </a:r>
            <a:br>
              <a:rPr lang="fi-FI" sz="3600" dirty="0" smtClean="0"/>
            </a:br>
            <a:r>
              <a:rPr lang="ru-RU" sz="3600" dirty="0"/>
              <a:t>ДРУГИЕ РАСХОДЫ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4149" y="1965960"/>
            <a:ext cx="11191163" cy="4462136"/>
          </a:xfrm>
        </p:spPr>
        <p:txBody>
          <a:bodyPr>
            <a:normAutofit/>
          </a:bodyPr>
          <a:lstStyle/>
          <a:p>
            <a:r>
              <a:rPr lang="ru-RU" sz="3200" b="1" dirty="0"/>
              <a:t>Волонтерам может быть предоставлен, например, билет на мероприятие</a:t>
            </a:r>
            <a:r>
              <a:rPr lang="ru-RU" sz="3200" dirty="0"/>
              <a:t>. Это </a:t>
            </a:r>
            <a:r>
              <a:rPr lang="ru-RU" sz="3200" b="1" dirty="0"/>
              <a:t>доход, не облагаемый налогом </a:t>
            </a:r>
            <a:r>
              <a:rPr lang="fi-FI" sz="3200" dirty="0" smtClean="0"/>
              <a:t>.</a:t>
            </a:r>
          </a:p>
          <a:p>
            <a:r>
              <a:rPr lang="ru-RU" sz="3200" dirty="0"/>
              <a:t>Компенсация за </a:t>
            </a:r>
            <a:r>
              <a:rPr lang="ru-RU" sz="3200" b="1" dirty="0"/>
              <a:t>использование своего компьютера, </a:t>
            </a:r>
            <a:r>
              <a:rPr lang="ru-RU" sz="3200" b="1" dirty="0" smtClean="0"/>
              <a:t>интернет-</a:t>
            </a:r>
            <a:r>
              <a:rPr lang="fi-FI" sz="3200" b="1" dirty="0" smtClean="0"/>
              <a:t> </a:t>
            </a:r>
            <a:r>
              <a:rPr lang="ru-RU" sz="3200" b="1" dirty="0" smtClean="0"/>
              <a:t>соединения </a:t>
            </a:r>
            <a:r>
              <a:rPr lang="ru-RU" sz="3200" b="1" dirty="0"/>
              <a:t>или телефона </a:t>
            </a:r>
            <a:r>
              <a:rPr lang="ru-RU" sz="3200" dirty="0"/>
              <a:t>- это </a:t>
            </a:r>
            <a:r>
              <a:rPr lang="ru-RU" sz="3200" b="1" dirty="0"/>
              <a:t>облагаемый налогом доход</a:t>
            </a:r>
            <a:r>
              <a:rPr lang="fi-FI" sz="3200" b="1" dirty="0" smtClean="0"/>
              <a:t>. </a:t>
            </a:r>
            <a:endParaRPr lang="fi-FI" sz="3200" b="1" dirty="0"/>
          </a:p>
          <a:p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32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ВОЗНАГРАЖДЕНИЕ ВОЛОНТЕРОВ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Все денежные выплаты облагаются налогом, если их можно рассматривать в качестве компенсации за </a:t>
            </a:r>
            <a:r>
              <a:rPr lang="ru-RU" sz="3200" dirty="0" smtClean="0"/>
              <a:t>действия</a:t>
            </a:r>
            <a:r>
              <a:rPr lang="fi-FI" sz="3200" dirty="0" smtClean="0"/>
              <a:t>.</a:t>
            </a:r>
          </a:p>
          <a:p>
            <a:r>
              <a:rPr lang="ru-RU" sz="3200" b="1" dirty="0"/>
              <a:t>Только мелкое вознаграждение возможно без налогообложения</a:t>
            </a:r>
            <a:r>
              <a:rPr lang="fi-FI" sz="3200" b="1" dirty="0" smtClean="0"/>
              <a:t>. </a:t>
            </a:r>
          </a:p>
          <a:p>
            <a:r>
              <a:rPr lang="ru-RU" sz="3200" b="1" dirty="0"/>
              <a:t> Обучение</a:t>
            </a:r>
            <a:r>
              <a:rPr lang="ru-RU" sz="3200" b="1" dirty="0" smtClean="0"/>
              <a:t>,</a:t>
            </a:r>
            <a:r>
              <a:rPr lang="fi-FI" sz="3200" b="1" dirty="0" smtClean="0"/>
              <a:t> </a:t>
            </a:r>
            <a:r>
              <a:rPr lang="ru-RU" sz="3200" b="1" dirty="0" smtClean="0"/>
              <a:t>связанное </a:t>
            </a:r>
            <a:r>
              <a:rPr lang="ru-RU" sz="3200" b="1" dirty="0"/>
              <a:t>с работой, не облагается налогом</a:t>
            </a:r>
            <a:r>
              <a:rPr lang="fi-FI" sz="3200" b="1" dirty="0" smtClean="0"/>
              <a:t>. 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6807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27546"/>
            <a:ext cx="9875520" cy="1160060"/>
          </a:xfrm>
        </p:spPr>
        <p:txBody>
          <a:bodyPr/>
          <a:lstStyle/>
          <a:p>
            <a:r>
              <a:rPr lang="ru-RU" dirty="0"/>
              <a:t>ДОСТАТОЧНО ЛИ РЕСУРСОВ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6036" y="1624084"/>
            <a:ext cx="10836322" cy="465388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dirty="0"/>
              <a:t>На организацию волонтерской деятельности нужны деньги на</a:t>
            </a:r>
            <a:r>
              <a:rPr lang="fi-FI" sz="2800" dirty="0" smtClean="0"/>
              <a:t>:</a:t>
            </a:r>
          </a:p>
          <a:p>
            <a:pPr>
              <a:buFontTx/>
              <a:buChar char="-"/>
            </a:pPr>
            <a:r>
              <a:rPr lang="ru-RU" sz="2800" dirty="0"/>
              <a:t>Заработная плата координатора и другие расходы</a:t>
            </a:r>
            <a:endParaRPr lang="fi-FI" sz="2800" dirty="0" smtClean="0"/>
          </a:p>
          <a:p>
            <a:pPr>
              <a:buFontTx/>
              <a:buChar char="-"/>
            </a:pPr>
            <a:r>
              <a:rPr lang="ru-RU" sz="2800" dirty="0"/>
              <a:t>Подбор волонтеров (рекламные объявления в газетах, брошюры, мероприятия по набору персонала</a:t>
            </a:r>
            <a:r>
              <a:rPr lang="fi-FI" sz="2800" dirty="0" smtClean="0"/>
              <a:t>)</a:t>
            </a:r>
          </a:p>
          <a:p>
            <a:pPr>
              <a:buFontTx/>
              <a:buChar char="-"/>
            </a:pPr>
            <a:r>
              <a:rPr lang="ru-RU" sz="2800" dirty="0"/>
              <a:t>Телефонные, почтовые и другие расходы, связанные с организацией </a:t>
            </a:r>
            <a:endParaRPr lang="fi-FI" sz="2800" dirty="0" smtClean="0"/>
          </a:p>
          <a:p>
            <a:pPr>
              <a:buFontTx/>
              <a:buChar char="-"/>
            </a:pPr>
            <a:r>
              <a:rPr lang="ru-RU" sz="2800" dirty="0"/>
              <a:t>Аренда помещений</a:t>
            </a:r>
            <a:endParaRPr lang="fi-FI" sz="2800" dirty="0" smtClean="0"/>
          </a:p>
          <a:p>
            <a:pPr>
              <a:buFontTx/>
              <a:buChar char="-"/>
            </a:pPr>
            <a:r>
              <a:rPr lang="fi-FI" sz="2800" dirty="0" smtClean="0"/>
              <a:t>O</a:t>
            </a:r>
            <a:r>
              <a:rPr lang="ru-RU" sz="2800" dirty="0" err="1" smtClean="0"/>
              <a:t>борудование</a:t>
            </a:r>
            <a:r>
              <a:rPr lang="ru-RU" sz="2800" dirty="0" smtClean="0"/>
              <a:t> </a:t>
            </a:r>
            <a:r>
              <a:rPr lang="ru-RU" sz="2800" dirty="0"/>
              <a:t>и материалы, необходимые для работы</a:t>
            </a:r>
            <a:endParaRPr lang="fi-FI" sz="2800" dirty="0" smtClean="0"/>
          </a:p>
          <a:p>
            <a:pPr>
              <a:buFontTx/>
              <a:buChar char="-"/>
            </a:pPr>
            <a:r>
              <a:rPr lang="ru-RU" sz="2800" dirty="0"/>
              <a:t>Прочие </a:t>
            </a:r>
            <a:r>
              <a:rPr lang="ru-RU" sz="2800" dirty="0" smtClean="0"/>
              <a:t>расходы</a:t>
            </a:r>
            <a:endParaRPr lang="fi-FI" sz="2800" dirty="0" smtClean="0"/>
          </a:p>
          <a:p>
            <a:pPr>
              <a:buFontTx/>
              <a:buChar char="-"/>
            </a:pPr>
            <a:r>
              <a:rPr lang="ru-RU" sz="2800" dirty="0"/>
              <a:t> Подготовка волонтеров, отдых и </a:t>
            </a:r>
            <a:r>
              <a:rPr lang="ru-RU" sz="2800" dirty="0" smtClean="0"/>
              <a:t>поощрения</a:t>
            </a:r>
          </a:p>
          <a:p>
            <a:pPr>
              <a:buFontTx/>
              <a:buChar char="-"/>
            </a:pPr>
            <a:r>
              <a:rPr lang="ru-RU" sz="2800" dirty="0"/>
              <a:t>Страхование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7705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2704" y="363940"/>
            <a:ext cx="10377075" cy="85071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БЕЗ</a:t>
            </a:r>
            <a:r>
              <a:rPr lang="fi-FI" dirty="0" smtClean="0"/>
              <a:t>P</a:t>
            </a:r>
            <a:r>
              <a:rPr lang="ru-RU" dirty="0" smtClean="0"/>
              <a:t>АБОТНЫЕ</a:t>
            </a:r>
            <a:r>
              <a:rPr lang="fi-FI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ВОЛОНТЕРАМИ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8490" y="1214651"/>
            <a:ext cx="10945504" cy="5145205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Безработные могут участвовать в добровольной деятельности</a:t>
            </a:r>
            <a:r>
              <a:rPr lang="fi-FI" sz="2400" b="1" dirty="0" smtClean="0"/>
              <a:t>.</a:t>
            </a:r>
          </a:p>
          <a:p>
            <a:r>
              <a:rPr lang="ru-RU" sz="2400" b="1" dirty="0"/>
              <a:t>Он должен быть доступен для потенциального работодателя</a:t>
            </a:r>
            <a:r>
              <a:rPr lang="ru-RU" sz="2400" dirty="0"/>
              <a:t>. </a:t>
            </a:r>
            <a:endParaRPr lang="fi-FI" sz="2400" dirty="0" smtClean="0"/>
          </a:p>
          <a:p>
            <a:r>
              <a:rPr lang="ru-RU" sz="2400" dirty="0"/>
              <a:t>Человек участвует, когда ему подходит, и может прекратить, когда сам захочет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Безработный  не потеряет пособие по безработице, но </a:t>
            </a:r>
            <a:r>
              <a:rPr lang="ru-RU" sz="2400" dirty="0" err="1"/>
              <a:t>волонтерство</a:t>
            </a:r>
            <a:r>
              <a:rPr lang="ru-RU" sz="2400" dirty="0"/>
              <a:t> неоплачиваемая, благотворительная деятельность</a:t>
            </a:r>
            <a:r>
              <a:rPr lang="fi-FI" sz="2400" dirty="0" smtClean="0"/>
              <a:t>.</a:t>
            </a:r>
            <a:endParaRPr lang="fi-FI" sz="2400" dirty="0"/>
          </a:p>
          <a:p>
            <a:r>
              <a:rPr lang="ru-RU" sz="2400" dirty="0"/>
              <a:t>Объем волонтерской деятельности в день или неделю не влияет на получение пособия по безработице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Обычно, вашего собственного устного заявления достаточно</a:t>
            </a:r>
            <a:r>
              <a:rPr lang="ru-RU" sz="2400" dirty="0" smtClean="0"/>
              <a:t>.</a:t>
            </a:r>
            <a:r>
              <a:rPr lang="fi-FI" sz="2400" dirty="0" smtClean="0"/>
              <a:t> </a:t>
            </a:r>
            <a:r>
              <a:rPr lang="ru-RU" sz="2400" dirty="0" smtClean="0"/>
              <a:t>Бюро </a:t>
            </a:r>
            <a:r>
              <a:rPr lang="ru-RU" sz="2400" dirty="0"/>
              <a:t>по вопросам </a:t>
            </a:r>
            <a:r>
              <a:rPr lang="ru-RU" sz="2400" dirty="0" smtClean="0"/>
              <a:t>занятости(TE-</a:t>
            </a:r>
            <a:r>
              <a:rPr lang="fi-FI" sz="2400" dirty="0" smtClean="0"/>
              <a:t> </a:t>
            </a:r>
            <a:r>
              <a:rPr lang="ru-RU" sz="2400" dirty="0" err="1" smtClean="0"/>
              <a:t>toimisto</a:t>
            </a:r>
            <a:r>
              <a:rPr lang="ru-RU" sz="2400" dirty="0"/>
              <a:t>) даёт разрешение на участие в добровольной деятельности и запросит дополнительные разъяснения в случае </a:t>
            </a:r>
            <a:r>
              <a:rPr lang="ru-RU" sz="2400" dirty="0" smtClean="0"/>
              <a:t>необходимости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Участвовать на курсах по обучению волонтеров (включая, например, курс гигиены или курс по оказанию первой </a:t>
            </a:r>
            <a:r>
              <a:rPr lang="ru-RU" sz="2400" dirty="0" smtClean="0"/>
              <a:t>помощи</a:t>
            </a:r>
            <a:r>
              <a:rPr lang="fi-FI" sz="2400" dirty="0" smtClean="0"/>
              <a:t>).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061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8615" y="609600"/>
            <a:ext cx="10499905" cy="193911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ru-RU" dirty="0"/>
              <a:t>Обязанности организаторов </a:t>
            </a:r>
            <a:r>
              <a:rPr lang="ru-RU" dirty="0" err="1"/>
              <a:t>волонтерства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0376" y="2548718"/>
            <a:ext cx="5622878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/>
              <a:t>Что такое </a:t>
            </a:r>
            <a:r>
              <a:rPr lang="ru-RU" sz="2400" dirty="0" err="1"/>
              <a:t>волонтерство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ru-RU" sz="2400" dirty="0"/>
              <a:t>Что волонтер может и не может </a:t>
            </a:r>
            <a:r>
              <a:rPr lang="ru-RU" sz="2400" dirty="0" smtClean="0"/>
              <a:t>делать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ru-RU" sz="2400" dirty="0"/>
              <a:t>Ответственность организатора </a:t>
            </a:r>
            <a:r>
              <a:rPr lang="ru-RU" sz="2400" dirty="0" err="1"/>
              <a:t>волонтерства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ru-RU" sz="2400" dirty="0"/>
              <a:t>Безопасность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ru-RU" sz="2400" dirty="0"/>
              <a:t>Страхование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ru-RU" sz="2400" dirty="0"/>
              <a:t>Закон о персональных данных</a:t>
            </a:r>
            <a:endParaRPr lang="fi-FI" sz="2400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221" y="2548718"/>
            <a:ext cx="5213444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/>
              <a:t>Компенсация расходов</a:t>
            </a:r>
            <a:endParaRPr lang="fi-FI" sz="2400" dirty="0"/>
          </a:p>
          <a:p>
            <a:pPr>
              <a:buFontTx/>
              <a:buChar char="-"/>
            </a:pPr>
            <a:r>
              <a:rPr lang="ru-RU" sz="2400" dirty="0"/>
              <a:t> Вознаграждения </a:t>
            </a:r>
            <a:endParaRPr lang="fi-FI" sz="2400" dirty="0"/>
          </a:p>
          <a:p>
            <a:pPr>
              <a:buFontTx/>
              <a:buChar char="-"/>
            </a:pPr>
            <a:r>
              <a:rPr lang="ru-RU" sz="2400" dirty="0"/>
              <a:t>Достаточные ресурсы?</a:t>
            </a:r>
            <a:endParaRPr lang="fi-FI" sz="2400" dirty="0"/>
          </a:p>
          <a:p>
            <a:pPr>
              <a:buFontTx/>
              <a:buChar char="-"/>
            </a:pPr>
            <a:r>
              <a:rPr lang="ru-RU" sz="2400" dirty="0"/>
              <a:t>Безработный волонтером</a:t>
            </a:r>
            <a:endParaRPr lang="fi-FI" sz="2400" dirty="0"/>
          </a:p>
          <a:p>
            <a:pPr>
              <a:buFontTx/>
              <a:buChar char="-"/>
            </a:pPr>
            <a:r>
              <a:rPr lang="ru-RU" sz="2400" dirty="0"/>
              <a:t>Несовершеннолетний волонтером</a:t>
            </a:r>
            <a:endParaRPr lang="fi-FI" sz="2400" dirty="0"/>
          </a:p>
          <a:p>
            <a:pPr>
              <a:buFontTx/>
              <a:buChar char="-"/>
            </a:pPr>
            <a:r>
              <a:rPr lang="ru-RU" sz="2400" dirty="0"/>
              <a:t>Работающие с детьми волонтеры</a:t>
            </a:r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117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НЕСОВЕРШЕННОЛЕТНИЙ ВОЛОНТЕР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6864" y="1828800"/>
            <a:ext cx="10906563" cy="4645152"/>
          </a:xfrm>
        </p:spPr>
        <p:txBody>
          <a:bodyPr>
            <a:noAutofit/>
          </a:bodyPr>
          <a:lstStyle/>
          <a:p>
            <a:r>
              <a:rPr lang="ru-RU" sz="2400" dirty="0" err="1"/>
              <a:t>Волонтерство</a:t>
            </a:r>
            <a:r>
              <a:rPr lang="ru-RU" sz="2400" dirty="0"/>
              <a:t> не должно мешать образованию, росту или развитию несовершеннолетних</a:t>
            </a:r>
            <a:r>
              <a:rPr lang="fi-FI" sz="2400" dirty="0" smtClean="0"/>
              <a:t>. </a:t>
            </a:r>
          </a:p>
          <a:p>
            <a:r>
              <a:rPr lang="ru-RU" sz="2400" dirty="0"/>
              <a:t>Обучение  молодых людей особенно важно</a:t>
            </a:r>
            <a:r>
              <a:rPr lang="fi-FI" sz="2400" dirty="0" smtClean="0"/>
              <a:t>!</a:t>
            </a:r>
          </a:p>
          <a:p>
            <a:r>
              <a:rPr lang="ru-RU" sz="2400" dirty="0"/>
              <a:t>Работа не должна требовать от молодого волонтера чрезмерных усилий и  соответствовала  возрасту и его физическим </a:t>
            </a:r>
            <a:r>
              <a:rPr lang="ru-RU" sz="2400" dirty="0" smtClean="0"/>
              <a:t>возможностям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Молодые волонтеры постигают важные навыки </a:t>
            </a:r>
            <a:r>
              <a:rPr lang="ru-RU" sz="2400" dirty="0" err="1"/>
              <a:t>волонтерства</a:t>
            </a:r>
            <a:r>
              <a:rPr lang="fi-FI" sz="2400" dirty="0" smtClean="0"/>
              <a:t>:</a:t>
            </a:r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узнать новое</a:t>
            </a:r>
            <a:endParaRPr lang="fi-FI" sz="2400" dirty="0" smtClean="0"/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</a:t>
            </a:r>
            <a:r>
              <a:rPr lang="ru-RU" sz="2400" dirty="0"/>
              <a:t>брать на себя ответственность</a:t>
            </a:r>
            <a:endParaRPr lang="fi-FI" sz="2400" dirty="0" smtClean="0"/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</a:t>
            </a:r>
            <a:r>
              <a:rPr lang="ru-RU" sz="2400" dirty="0"/>
              <a:t>знакомство с новыми людьми</a:t>
            </a:r>
            <a:endParaRPr lang="fi-FI" sz="2400" dirty="0" smtClean="0"/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</a:t>
            </a:r>
            <a:r>
              <a:rPr lang="ru-RU" sz="2400" dirty="0" smtClean="0"/>
              <a:t>адаптируется </a:t>
            </a:r>
            <a:r>
              <a:rPr lang="ru-RU" sz="2400" dirty="0"/>
              <a:t>в социальной среде.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81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6854" y="409433"/>
            <a:ext cx="11163868" cy="1214651"/>
          </a:xfrm>
        </p:spPr>
        <p:txBody>
          <a:bodyPr/>
          <a:lstStyle/>
          <a:p>
            <a:r>
              <a:rPr lang="ru-RU" dirty="0"/>
              <a:t>РАБОТАЮЩИЕ </a:t>
            </a:r>
            <a:r>
              <a:rPr lang="fi-FI" dirty="0" smtClean="0"/>
              <a:t> </a:t>
            </a:r>
            <a:r>
              <a:rPr lang="ru-RU" dirty="0" smtClean="0"/>
              <a:t>С</a:t>
            </a:r>
            <a:r>
              <a:rPr lang="fi-FI" dirty="0" smtClean="0"/>
              <a:t> </a:t>
            </a:r>
            <a:r>
              <a:rPr lang="ru-RU" dirty="0" smtClean="0"/>
              <a:t> ДЕТЬМИ</a:t>
            </a:r>
            <a:r>
              <a:rPr lang="fi-FI" smtClean="0"/>
              <a:t> </a:t>
            </a:r>
            <a:r>
              <a:rPr lang="ru-RU" smtClean="0"/>
              <a:t> </a:t>
            </a:r>
            <a:r>
              <a:rPr lang="ru-RU"/>
              <a:t>ВОЛОНТЕРЫ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6854" y="1760561"/>
            <a:ext cx="11163868" cy="4335439"/>
          </a:xfrm>
        </p:spPr>
        <p:txBody>
          <a:bodyPr>
            <a:noAutofit/>
          </a:bodyPr>
          <a:lstStyle/>
          <a:p>
            <a:r>
              <a:rPr lang="ru-RU" sz="2400" dirty="0"/>
              <a:t>Организатор волонтерской деятельности имеет право потребовать выписку по уголовному делу от волонтера, в обязанности которого входит регулярное консультирование, уход,  или другое сотрудничество с  несовершеннолетними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Проверка криминального прошлого не является обязательным, но для работы с детьми следует рассмотреть все риски.</a:t>
            </a:r>
            <a:endParaRPr lang="fi-FI" sz="2400" dirty="0" smtClean="0"/>
          </a:p>
          <a:p>
            <a:r>
              <a:rPr lang="ru-RU" sz="2400" dirty="0"/>
              <a:t>Волонтера следует попросить о письменном согласии на запрос  выписки на наличие  уголовного </a:t>
            </a:r>
            <a:r>
              <a:rPr lang="ru-RU" sz="2400" dirty="0" smtClean="0"/>
              <a:t>прошлого</a:t>
            </a:r>
            <a:r>
              <a:rPr lang="fi-FI" sz="2400" dirty="0" smtClean="0"/>
              <a:t>.</a:t>
            </a:r>
          </a:p>
          <a:p>
            <a:r>
              <a:rPr lang="ru-RU" sz="2400" dirty="0"/>
              <a:t>Выписка запрашивается  из Правового центра регистрации </a:t>
            </a:r>
            <a:r>
              <a:rPr lang="fi-FI" sz="2400" dirty="0" smtClean="0"/>
              <a:t> </a:t>
            </a:r>
            <a:r>
              <a:rPr lang="fi-FI" sz="2400" dirty="0" smtClean="0">
                <a:hlinkClick r:id="rId2"/>
              </a:rPr>
              <a:t>https</a:t>
            </a:r>
            <a:r>
              <a:rPr lang="fi-FI" sz="2400" dirty="0">
                <a:hlinkClick r:id="rId2"/>
              </a:rPr>
              <a:t>://</a:t>
            </a:r>
            <a:r>
              <a:rPr lang="fi-FI" sz="2400" dirty="0" smtClean="0">
                <a:hlinkClick r:id="rId2"/>
              </a:rPr>
              <a:t>www.oikeusrekisterikeskus.fi/fi/index/oikeusrekisterikeskus/lomakkeet.html</a:t>
            </a:r>
            <a:endParaRPr lang="fi-FI" sz="2400" dirty="0"/>
          </a:p>
          <a:p>
            <a:r>
              <a:rPr lang="fi-FI" sz="2400" dirty="0" smtClean="0"/>
              <a:t> </a:t>
            </a:r>
            <a:r>
              <a:rPr lang="ru-RU" sz="2400" dirty="0"/>
              <a:t>Запрос </a:t>
            </a:r>
            <a:r>
              <a:rPr lang="ru-RU" sz="2400" dirty="0" smtClean="0"/>
              <a:t>стоит</a:t>
            </a:r>
            <a:r>
              <a:rPr lang="fi-FI" sz="2400" dirty="0" smtClean="0"/>
              <a:t> 12€ /</a:t>
            </a:r>
            <a:r>
              <a:rPr lang="ru-RU" sz="2400" dirty="0" err="1"/>
              <a:t>шт</a:t>
            </a:r>
            <a:r>
              <a:rPr lang="fi-FI" sz="2400" dirty="0" smtClean="0"/>
              <a:t> .</a:t>
            </a:r>
          </a:p>
          <a:p>
            <a:endParaRPr lang="fi-FI" sz="2400" dirty="0"/>
          </a:p>
          <a:p>
            <a:r>
              <a:rPr lang="fi-FI" sz="2400" dirty="0" smtClean="0"/>
              <a:t>(</a:t>
            </a:r>
            <a:r>
              <a:rPr lang="fi-FI" sz="2400" dirty="0"/>
              <a:t>Laki lasten kanssa toimivien vapaaehtoisten rikostaustan selvittämisestä 148/2014)</a:t>
            </a:r>
          </a:p>
        </p:txBody>
      </p:sp>
    </p:spTree>
    <p:extLst>
      <p:ext uri="{BB962C8B-B14F-4D97-AF65-F5344CB8AC3E}">
        <p14:creationId xmlns:p14="http://schemas.microsoft.com/office/powerpoint/2010/main" val="17436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dirty="0"/>
              <a:t>ЧТО ТАКОЕ ВОЛОНТЕРСКАЯ </a:t>
            </a:r>
            <a:r>
              <a:rPr lang="ru-RU" sz="3600" dirty="0" smtClean="0"/>
              <a:t>ДЕЯТЕЛЬНОСТЬ</a:t>
            </a:r>
            <a:r>
              <a:rPr lang="fi-FI" sz="3600" dirty="0" smtClean="0"/>
              <a:t>?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6603" y="2057400"/>
            <a:ext cx="11600597" cy="4357048"/>
          </a:xfrm>
        </p:spPr>
        <p:txBody>
          <a:bodyPr>
            <a:normAutofit/>
          </a:bodyPr>
          <a:lstStyle/>
          <a:p>
            <a:r>
              <a:rPr lang="fi-FI" sz="4000" dirty="0"/>
              <a:t> </a:t>
            </a:r>
            <a:r>
              <a:rPr lang="ru-RU" sz="4000" dirty="0"/>
              <a:t>Деятельность на </a:t>
            </a:r>
            <a:r>
              <a:rPr lang="ru-RU" sz="4000" b="1" dirty="0"/>
              <a:t>добровольной основе </a:t>
            </a:r>
            <a:r>
              <a:rPr lang="ru-RU" sz="4000" dirty="0"/>
              <a:t>без оплаты или </a:t>
            </a:r>
            <a:r>
              <a:rPr lang="ru-RU" sz="4000" dirty="0" smtClean="0"/>
              <a:t>вознаграждения</a:t>
            </a:r>
            <a:r>
              <a:rPr lang="fi-FI" sz="4000" dirty="0" smtClean="0"/>
              <a:t>.</a:t>
            </a:r>
          </a:p>
          <a:p>
            <a:r>
              <a:rPr lang="ru-RU" sz="4000" dirty="0" err="1" smtClean="0"/>
              <a:t>Волон</a:t>
            </a:r>
            <a:r>
              <a:rPr lang="ru-RU" sz="4000" dirty="0" err="1"/>
              <a:t>т</a:t>
            </a:r>
            <a:r>
              <a:rPr lang="ru-RU" sz="4000" dirty="0" err="1" smtClean="0"/>
              <a:t>ерство</a:t>
            </a:r>
            <a:r>
              <a:rPr lang="ru-RU" sz="4000" dirty="0" smtClean="0"/>
              <a:t> </a:t>
            </a:r>
            <a:r>
              <a:rPr lang="ru-RU" sz="4000" dirty="0"/>
              <a:t>- это поддержка или помощь от людей с </a:t>
            </a:r>
            <a:r>
              <a:rPr lang="ru-RU" sz="4000" b="1" dirty="0"/>
              <a:t>обычными  знаниями и навыками </a:t>
            </a:r>
            <a:r>
              <a:rPr lang="fi-FI" sz="4000" dirty="0" smtClean="0"/>
              <a:t>.</a:t>
            </a:r>
          </a:p>
          <a:p>
            <a:r>
              <a:rPr lang="fi-FI" sz="4000" dirty="0" smtClean="0"/>
              <a:t> </a:t>
            </a:r>
            <a:r>
              <a:rPr lang="ru-RU" sz="4000" dirty="0"/>
              <a:t>Волонтер отдает  свое время и знания для</a:t>
            </a:r>
            <a:r>
              <a:rPr lang="ru-RU" sz="4000" b="1" dirty="0"/>
              <a:t> общего </a:t>
            </a:r>
            <a:r>
              <a:rPr lang="ru-RU" sz="4000" b="1" dirty="0" smtClean="0"/>
              <a:t>блага</a:t>
            </a:r>
            <a:endParaRPr lang="fi-FI" sz="4000" b="1" dirty="0" smtClean="0"/>
          </a:p>
          <a:p>
            <a:endParaRPr lang="fi-FI" sz="4000" dirty="0" smtClean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64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ru-RU" sz="4000" b="1" dirty="0"/>
              <a:t>Волонтер решает сам</a:t>
            </a:r>
            <a:r>
              <a:rPr lang="ru-RU" sz="4000" b="1" dirty="0" smtClean="0"/>
              <a:t>,</a:t>
            </a:r>
            <a:r>
              <a:rPr lang="fi-FI" sz="4000" b="1" dirty="0" smtClean="0"/>
              <a:t> </a:t>
            </a:r>
            <a:r>
              <a:rPr lang="ru-RU" sz="4000" b="1" dirty="0" smtClean="0"/>
              <a:t>где </a:t>
            </a:r>
            <a:r>
              <a:rPr lang="ru-RU" sz="4000" b="1" dirty="0"/>
              <a:t>и когда участвовать</a:t>
            </a:r>
            <a:r>
              <a:rPr lang="fi-FI" sz="4000" b="1" dirty="0" smtClean="0"/>
              <a:t>.</a:t>
            </a:r>
          </a:p>
          <a:p>
            <a:pPr marL="45720" indent="0" algn="ctr">
              <a:buNone/>
            </a:pPr>
            <a:r>
              <a:rPr lang="ru-RU" sz="4000" b="1" dirty="0" err="1" smtClean="0"/>
              <a:t>Волонтерство</a:t>
            </a:r>
            <a:r>
              <a:rPr lang="ru-RU" sz="4000" b="1" dirty="0" smtClean="0"/>
              <a:t> </a:t>
            </a:r>
            <a:r>
              <a:rPr lang="ru-RU" sz="4000" b="1" dirty="0"/>
              <a:t>- это организованная </a:t>
            </a:r>
            <a:r>
              <a:rPr lang="ru-RU" sz="4000" b="1" dirty="0" smtClean="0"/>
              <a:t>деятельность</a:t>
            </a:r>
            <a:endParaRPr lang="fi-FI" sz="4000" b="1" dirty="0" smtClean="0"/>
          </a:p>
          <a:p>
            <a:pPr marL="45720" indent="0" algn="ctr">
              <a:buNone/>
            </a:pPr>
            <a:endParaRPr lang="fi-FI" sz="4000" b="1" dirty="0" smtClean="0"/>
          </a:p>
          <a:p>
            <a:pPr marL="45720" indent="0" algn="ctr">
              <a:buNone/>
            </a:pPr>
            <a:r>
              <a:rPr lang="ru-RU" sz="4000" b="1" dirty="0"/>
              <a:t>Организацией волонтерской деятельности занимаются, например, зарегистрированные ассоциации, фонды, религиозные общины, муниципалитеты и </a:t>
            </a:r>
            <a:r>
              <a:rPr lang="ru-RU" sz="4000" b="1" dirty="0" err="1" smtClean="0"/>
              <a:t>т.д</a:t>
            </a:r>
            <a:r>
              <a:rPr lang="fi-FI" sz="4000" b="1" dirty="0" smtClean="0"/>
              <a:t>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444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4153469"/>
          </a:xfrm>
        </p:spPr>
        <p:txBody>
          <a:bodyPr>
            <a:normAutofit/>
          </a:bodyPr>
          <a:lstStyle/>
          <a:p>
            <a:pPr algn="ctr"/>
            <a:r>
              <a:rPr lang="fi-FI" sz="6000" b="1" dirty="0" smtClean="0"/>
              <a:t/>
            </a:r>
            <a:br>
              <a:rPr lang="fi-FI" sz="6000" b="1" dirty="0" smtClean="0"/>
            </a:br>
            <a:r>
              <a:rPr lang="ru-RU" sz="6000" b="1" dirty="0"/>
              <a:t>НУЖНЫ РАЗНЫЕ </a:t>
            </a:r>
            <a:r>
              <a:rPr lang="ru-RU" sz="6000" b="1" dirty="0" smtClean="0"/>
              <a:t>ВОЛОНТЕРЫ</a:t>
            </a: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33984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143000" y="1583140"/>
            <a:ext cx="9872871" cy="45128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i-FI" sz="6000" b="1" dirty="0" smtClean="0"/>
          </a:p>
          <a:p>
            <a:pPr marL="45720" indent="0" algn="ctr">
              <a:buNone/>
            </a:pPr>
            <a:r>
              <a:rPr lang="ru-RU" sz="6000" b="1" dirty="0"/>
              <a:t>ДЕЯТЕЛЬНОСТЬ </a:t>
            </a:r>
            <a:r>
              <a:rPr lang="ru-RU" sz="6000" b="1" dirty="0" smtClean="0"/>
              <a:t>КАЖДОГО</a:t>
            </a:r>
            <a:r>
              <a:rPr lang="fi-FI" sz="6000" b="1" dirty="0" smtClean="0"/>
              <a:t> </a:t>
            </a:r>
            <a:r>
              <a:rPr lang="ru-RU" sz="6000" b="1" dirty="0" smtClean="0"/>
              <a:t> </a:t>
            </a:r>
            <a:r>
              <a:rPr lang="ru-RU" sz="6000" b="1" dirty="0"/>
              <a:t>ОДИНАКОВО ЦЕННА </a:t>
            </a:r>
            <a:r>
              <a:rPr lang="fi-FI" sz="6000" b="1" dirty="0" smtClean="0"/>
              <a:t> </a:t>
            </a: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19526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13899"/>
            <a:ext cx="9875520" cy="1173707"/>
          </a:xfrm>
        </p:spPr>
        <p:txBody>
          <a:bodyPr>
            <a:normAutofit/>
          </a:bodyPr>
          <a:lstStyle/>
          <a:p>
            <a:r>
              <a:rPr lang="ru-RU" sz="3600" dirty="0"/>
              <a:t>ПРИНЦИПЫ ВОЛОНТЕРСКОЙ ДЕЯТЕЛЬНОСТИ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6980" y="1487607"/>
            <a:ext cx="10278892" cy="4981432"/>
          </a:xfrm>
        </p:spPr>
        <p:txBody>
          <a:bodyPr>
            <a:normAutofit/>
          </a:bodyPr>
          <a:lstStyle/>
          <a:p>
            <a:r>
              <a:rPr lang="ru-RU" sz="2800" b="1" dirty="0"/>
              <a:t>ДОБРОВОЛЬНОСТЬ</a:t>
            </a:r>
            <a:r>
              <a:rPr lang="fi-FI" dirty="0" smtClean="0"/>
              <a:t> </a:t>
            </a:r>
            <a:endParaRPr lang="fi-FI" sz="2800" b="1" dirty="0" smtClean="0"/>
          </a:p>
          <a:p>
            <a:r>
              <a:rPr lang="ru-RU" sz="2800" b="1" dirty="0"/>
              <a:t>БЕЗВОЗМЕЗДНО</a:t>
            </a:r>
            <a:endParaRPr lang="fi-FI" sz="2800" b="1" dirty="0"/>
          </a:p>
          <a:p>
            <a:r>
              <a:rPr lang="ru-RU" sz="2800" b="1" dirty="0"/>
              <a:t>НЕПРОФЕССИОНАЛИЗМ</a:t>
            </a:r>
            <a:r>
              <a:rPr lang="fi-FI" sz="2800" b="1" dirty="0" smtClean="0"/>
              <a:t> (</a:t>
            </a:r>
            <a:r>
              <a:rPr lang="ru-RU" sz="2800" b="1" dirty="0"/>
              <a:t>с обычными </a:t>
            </a:r>
            <a:r>
              <a:rPr lang="ru-RU" sz="2800" b="1" dirty="0" smtClean="0"/>
              <a:t>знаниями </a:t>
            </a:r>
            <a:r>
              <a:rPr lang="ru-RU" sz="2800" b="1" dirty="0"/>
              <a:t>и навыками)</a:t>
            </a:r>
            <a:endParaRPr lang="fi-FI" sz="2800" b="1" dirty="0" smtClean="0"/>
          </a:p>
          <a:p>
            <a:r>
              <a:rPr lang="ru-RU" sz="2800" b="1" dirty="0"/>
              <a:t>УВАЖЕНИЕ И ТЕРПИМОСТЬ</a:t>
            </a:r>
            <a:endParaRPr lang="fi-FI" sz="2800" b="1" dirty="0" smtClean="0"/>
          </a:p>
          <a:p>
            <a:r>
              <a:rPr lang="ru-RU" sz="2800" b="1" dirty="0"/>
              <a:t>КОНФИДЕНЦИАЛЬНОСТЬ</a:t>
            </a:r>
            <a:endParaRPr lang="fi-FI" sz="2800" b="1" dirty="0" smtClean="0"/>
          </a:p>
          <a:p>
            <a:r>
              <a:rPr lang="ru-RU" sz="2800" b="1" dirty="0"/>
              <a:t>ВОВЛЕЧЕНИЕ В ДЕЯТЕЛЬНОСТЬ</a:t>
            </a:r>
            <a:endParaRPr lang="fi-FI" sz="2800" b="1" dirty="0" smtClean="0"/>
          </a:p>
          <a:p>
            <a:r>
              <a:rPr lang="ru-RU" sz="2800" b="1" dirty="0"/>
              <a:t>ПРАВО НА ПОДДЕРЖКУ И ОБУЧЕНИЕ</a:t>
            </a:r>
            <a:endParaRPr lang="fi-FI" sz="2800" b="1" dirty="0" smtClean="0"/>
          </a:p>
          <a:p>
            <a:r>
              <a:rPr lang="ru-RU" sz="2800" b="1" dirty="0"/>
              <a:t>ЧУВСТВО РАДОСТИ ОТ РАБОТЫ</a:t>
            </a:r>
            <a:endParaRPr lang="fi-FI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163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ЧТО ВОЛОНТЕРУ РАЗРЕШЕНО ДЕЛАТЬ?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Законодательство напрямую не </a:t>
            </a:r>
            <a:r>
              <a:rPr lang="ru-RU" sz="3200" b="1" dirty="0" smtClean="0"/>
              <a:t>определяет, </a:t>
            </a:r>
            <a:r>
              <a:rPr lang="ru-RU" sz="3200" b="1" dirty="0"/>
              <a:t>что добровольцы могут и не могут </a:t>
            </a:r>
            <a:r>
              <a:rPr lang="ru-RU" sz="3200" b="1" dirty="0" smtClean="0"/>
              <a:t>делать.</a:t>
            </a:r>
            <a:endParaRPr lang="fi-FI" sz="3200" b="1" dirty="0" smtClean="0"/>
          </a:p>
          <a:p>
            <a:r>
              <a:rPr lang="ru-RU" sz="3200" b="1" dirty="0"/>
              <a:t>Волонтерская работа очень разнообразна</a:t>
            </a:r>
            <a:r>
              <a:rPr lang="fi-FI" sz="3200" b="1" dirty="0" smtClean="0"/>
              <a:t>.</a:t>
            </a:r>
            <a:endParaRPr lang="fi-FI" sz="3200" b="1" dirty="0"/>
          </a:p>
          <a:p>
            <a:pPr marL="4572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6337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usta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TM03457444[[fn=Perusta]]</Template>
  <TotalTime>2325</TotalTime>
  <Words>1345</Words>
  <Application>Microsoft Office PowerPoint</Application>
  <PresentationFormat>Mukautettu</PresentationFormat>
  <Paragraphs>178</Paragraphs>
  <Slides>31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2" baseType="lpstr">
      <vt:lpstr>Perusta</vt:lpstr>
      <vt:lpstr>Найди свою волонтерскую работу</vt:lpstr>
      <vt:lpstr>Организация волонтерства</vt:lpstr>
      <vt:lpstr> Обязанности организаторов волонтерства </vt:lpstr>
      <vt:lpstr> ЧТО ТАКОЕ ВОЛОНТЕРСКАЯ ДЕЯТЕЛЬНОСТЬ?</vt:lpstr>
      <vt:lpstr>PowerPoint-esitys</vt:lpstr>
      <vt:lpstr> НУЖНЫ РАЗНЫЕ ВОЛОНТЕРЫ</vt:lpstr>
      <vt:lpstr>PowerPoint-esitys</vt:lpstr>
      <vt:lpstr>ПРИНЦИПЫ ВОЛОНТЕРСКОЙ ДЕЯТЕЛЬНОСТИ</vt:lpstr>
      <vt:lpstr>ЧТО ВОЛОНТЕРУ РАЗРЕШЕНО ДЕЛАТЬ?</vt:lpstr>
      <vt:lpstr>ЧТО ВОЛОНТЕРУ HE РАЗРЕШЕНО ДЕЛАТЬ?</vt:lpstr>
      <vt:lpstr>ЧТО ВОЛОНТЕРУ HE РАЗРЕШЕНО ДЕЛАТЬ?</vt:lpstr>
      <vt:lpstr>ЧТО ВОЛОНТЕРУ HE РАЗРЕШЕНО ДЕЛАТЬ?</vt:lpstr>
      <vt:lpstr>ОТВЕТСТВЕННОСТЬ  ОРГАНИЗАТОРА ВОЛОНТЕРСТВА</vt:lpstr>
      <vt:lpstr>ОТВЕТСТВЕННОСТЬ  ОРГАНИЗАТОРА ВОЛОНТЕРСТВА</vt:lpstr>
      <vt:lpstr>БЕЗОПАСНОСТЬ ТРУДА  В  РАБОТЕ ВОЛОНТЕРА</vt:lpstr>
      <vt:lpstr>БЕЗОПАСНОСТЬ ТРУДА  В  РАБОТЕ ВОЛОНТЕРА</vt:lpstr>
      <vt:lpstr>СТРАХОВАНИЕ  ВОЛОНТЕРСКОЙ ДЕЯТЕЛЬНОСТИ</vt:lpstr>
      <vt:lpstr>СТРАХОВАНИЕ  ВОЛОНТЕРОВ  ОТ НЕСЧАСТНЫХ СЛУЧАЕВ  </vt:lpstr>
      <vt:lpstr>СТРАХОВАНИЕ ОТВЕТСТВЕННОСТИ</vt:lpstr>
      <vt:lpstr>ЗАКОН О ЗАЩИТЕ  ПЕРСОНАЛЬНЫХ  ДАННЫХ Положение об общей защите данных ЕС  2016/679  (GDPR =General Data Protection Regulation)</vt:lpstr>
      <vt:lpstr>ЗАКОН О ЗАЩИТЕ  ПЕРСОНАЛЬНЫХ  ДАННЫХ</vt:lpstr>
      <vt:lpstr>ЗАКОН О ЗАЩИТЕ  ПЕРСОНАЛЬНЫХ  ДАННЫХ</vt:lpstr>
      <vt:lpstr>ВОЗМЕЩЕНИЕ  РАСХОДОВ  ВОЛОНТЕРАМ</vt:lpstr>
      <vt:lpstr>ВОЗМЕЩЕНИЕ  РАСХОДОВ  ВОЛОНТЕРАМ/ПИТАНИЕ </vt:lpstr>
      <vt:lpstr>ВОЗМЕЩЕНИЕ  РАСХОДОВ  ВОЛОНТЕРАМ /  РАСХОДЫ НА ПРОЕЗД</vt:lpstr>
      <vt:lpstr>ВОЗМЕЩЕНИЕ РАСХОДОВ ВОЛОНТЕРАМ /  ДРУГИЕ РАСХОДЫ</vt:lpstr>
      <vt:lpstr>ВОЗНАГРАЖДЕНИЕ ВОЛОНТЕРОВ</vt:lpstr>
      <vt:lpstr>ДОСТАТОЧНО ЛИ РЕСУРСОВ?</vt:lpstr>
      <vt:lpstr> БЕЗPАБОТНЫЕ  ВОЛОНТЕРАМИ</vt:lpstr>
      <vt:lpstr>НЕСОВЕРШЕННОЛЕТНИЙ ВОЛОНТЕР</vt:lpstr>
      <vt:lpstr>РАБОТАЮЩИЕ  С  ДЕТЬМИ  ВОЛОНТЕРЫ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Vapaaehtoistoiminnan järjestäminen</dc:title>
  <dc:creator>Kalevi Kaakko</dc:creator>
  <cp:lastModifiedBy>admin</cp:lastModifiedBy>
  <cp:revision>148</cp:revision>
  <cp:lastPrinted>2018-10-11T10:27:37Z</cp:lastPrinted>
  <dcterms:created xsi:type="dcterms:W3CDTF">2018-10-02T06:44:17Z</dcterms:created>
  <dcterms:modified xsi:type="dcterms:W3CDTF">2018-10-25T09:54:13Z</dcterms:modified>
</cp:coreProperties>
</file>